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2.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6" r:id="rId1"/>
    <p:sldMasterId id="2147483762" r:id="rId2"/>
    <p:sldMasterId id="2147483814" r:id="rId3"/>
    <p:sldMasterId id="2147483854" r:id="rId4"/>
  </p:sldMasterIdLst>
  <p:notesMasterIdLst>
    <p:notesMasterId r:id="rId49"/>
  </p:notesMasterIdLst>
  <p:handoutMasterIdLst>
    <p:handoutMasterId r:id="rId50"/>
  </p:handoutMasterIdLst>
  <p:sldIdLst>
    <p:sldId id="330" r:id="rId5"/>
    <p:sldId id="915" r:id="rId6"/>
    <p:sldId id="637" r:id="rId7"/>
    <p:sldId id="680" r:id="rId8"/>
    <p:sldId id="756" r:id="rId9"/>
    <p:sldId id="638" r:id="rId10"/>
    <p:sldId id="639" r:id="rId11"/>
    <p:sldId id="918" r:id="rId12"/>
    <p:sldId id="640" r:id="rId13"/>
    <p:sldId id="641" r:id="rId14"/>
    <p:sldId id="642" r:id="rId15"/>
    <p:sldId id="643" r:id="rId16"/>
    <p:sldId id="646" r:id="rId17"/>
    <p:sldId id="645" r:id="rId18"/>
    <p:sldId id="647" r:id="rId19"/>
    <p:sldId id="648" r:id="rId20"/>
    <p:sldId id="650" r:id="rId21"/>
    <p:sldId id="652" r:id="rId22"/>
    <p:sldId id="653" r:id="rId23"/>
    <p:sldId id="654" r:id="rId24"/>
    <p:sldId id="658" r:id="rId25"/>
    <p:sldId id="659" r:id="rId26"/>
    <p:sldId id="660" r:id="rId27"/>
    <p:sldId id="661" r:id="rId28"/>
    <p:sldId id="662" r:id="rId29"/>
    <p:sldId id="663" r:id="rId30"/>
    <p:sldId id="664" r:id="rId31"/>
    <p:sldId id="665" r:id="rId32"/>
    <p:sldId id="666" r:id="rId33"/>
    <p:sldId id="667" r:id="rId34"/>
    <p:sldId id="668" r:id="rId35"/>
    <p:sldId id="670" r:id="rId36"/>
    <p:sldId id="676" r:id="rId37"/>
    <p:sldId id="938" r:id="rId38"/>
    <p:sldId id="919" r:id="rId39"/>
    <p:sldId id="327" r:id="rId40"/>
    <p:sldId id="940" r:id="rId41"/>
    <p:sldId id="947" r:id="rId42"/>
    <p:sldId id="683" r:id="rId43"/>
    <p:sldId id="684" r:id="rId44"/>
    <p:sldId id="755" r:id="rId45"/>
    <p:sldId id="678" r:id="rId46"/>
    <p:sldId id="937" r:id="rId47"/>
    <p:sldId id="916" r:id="rId48"/>
  </p:sldIdLst>
  <p:sldSz cx="9144000" cy="6858000" type="screen4x3"/>
  <p:notesSz cx="7010400" cy="9296400"/>
  <p:defaultTextStyle>
    <a:defPPr>
      <a:defRPr lang="en-US"/>
    </a:defPPr>
    <a:lvl1pPr algn="l" rtl="0" fontAlgn="base">
      <a:spcBef>
        <a:spcPct val="0"/>
      </a:spcBef>
      <a:spcAft>
        <a:spcPct val="0"/>
      </a:spcAft>
      <a:defRPr kumimoji="1"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kumimoji="1"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kumimoji="1"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kumimoji="1"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kumimoji="1" sz="2400" kern="1200">
        <a:solidFill>
          <a:schemeClr val="tx1"/>
        </a:solidFill>
        <a:latin typeface="Times New Roman" pitchFamily="18" charset="0"/>
        <a:ea typeface="+mn-ea"/>
        <a:cs typeface="Arial" charset="0"/>
      </a:defRPr>
    </a:lvl5pPr>
    <a:lvl6pPr marL="2286000" algn="l" defTabSz="914400" rtl="0" eaLnBrk="1" latinLnBrk="0" hangingPunct="1">
      <a:defRPr kumimoji="1" sz="2400" kern="1200">
        <a:solidFill>
          <a:schemeClr val="tx1"/>
        </a:solidFill>
        <a:latin typeface="Times New Roman" pitchFamily="18" charset="0"/>
        <a:ea typeface="+mn-ea"/>
        <a:cs typeface="Arial" charset="0"/>
      </a:defRPr>
    </a:lvl6pPr>
    <a:lvl7pPr marL="2743200" algn="l" defTabSz="914400" rtl="0" eaLnBrk="1" latinLnBrk="0" hangingPunct="1">
      <a:defRPr kumimoji="1" sz="2400" kern="1200">
        <a:solidFill>
          <a:schemeClr val="tx1"/>
        </a:solidFill>
        <a:latin typeface="Times New Roman" pitchFamily="18" charset="0"/>
        <a:ea typeface="+mn-ea"/>
        <a:cs typeface="Arial" charset="0"/>
      </a:defRPr>
    </a:lvl7pPr>
    <a:lvl8pPr marL="3200400" algn="l" defTabSz="914400" rtl="0" eaLnBrk="1" latinLnBrk="0" hangingPunct="1">
      <a:defRPr kumimoji="1" sz="2400" kern="1200">
        <a:solidFill>
          <a:schemeClr val="tx1"/>
        </a:solidFill>
        <a:latin typeface="Times New Roman" pitchFamily="18" charset="0"/>
        <a:ea typeface="+mn-ea"/>
        <a:cs typeface="Arial" charset="0"/>
      </a:defRPr>
    </a:lvl8pPr>
    <a:lvl9pPr marL="3657600" algn="l" defTabSz="914400" rtl="0" eaLnBrk="1" latinLnBrk="0" hangingPunct="1">
      <a:defRPr kumimoji="1"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3756">
          <p15:clr>
            <a:srgbClr val="A4A3A4"/>
          </p15:clr>
        </p15:guide>
        <p15:guide id="2" orient="horz" pos="204">
          <p15:clr>
            <a:srgbClr val="A4A3A4"/>
          </p15:clr>
        </p15:guide>
        <p15:guide id="3" orient="horz" pos="2421">
          <p15:clr>
            <a:srgbClr val="A4A3A4"/>
          </p15:clr>
        </p15:guide>
        <p15:guide id="4" pos="278">
          <p15:clr>
            <a:srgbClr val="A4A3A4"/>
          </p15:clr>
        </p15:guide>
        <p15:guide id="5" pos="2882">
          <p15:clr>
            <a:srgbClr val="A4A3A4"/>
          </p15:clr>
        </p15:guide>
        <p15:guide id="6" pos="4782">
          <p15:clr>
            <a:srgbClr val="A4A3A4"/>
          </p15:clr>
        </p15:guide>
      </p15:sldGuideLst>
    </p:ext>
    <p:ext uri="{2D200454-40CA-4A62-9FC3-DE9A4176ACB9}">
      <p15:notesGuideLst xmlns:p15="http://schemas.microsoft.com/office/powerpoint/2012/main">
        <p15:guide id="1" orient="horz" pos="2929">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000"/>
    <a:srgbClr val="17458F"/>
    <a:srgbClr val="005DAA"/>
    <a:srgbClr val="D9C89E"/>
    <a:srgbClr val="01B4E7"/>
    <a:srgbClr val="687D90"/>
    <a:srgbClr val="D91B5C"/>
    <a:srgbClr val="872175"/>
    <a:srgbClr val="BCBDC0"/>
    <a:srgbClr val="9EA6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03" autoAdjust="0"/>
    <p:restoredTop sz="89241" autoAdjust="0"/>
  </p:normalViewPr>
  <p:slideViewPr>
    <p:cSldViewPr snapToGrid="0" snapToObjects="1">
      <p:cViewPr varScale="1">
        <p:scale>
          <a:sx n="112" d="100"/>
          <a:sy n="112" d="100"/>
        </p:scale>
        <p:origin x="1164" y="96"/>
      </p:cViewPr>
      <p:guideLst>
        <p:guide orient="horz" pos="3756"/>
        <p:guide orient="horz" pos="204"/>
        <p:guide orient="horz" pos="2421"/>
        <p:guide pos="278"/>
        <p:guide pos="2882"/>
        <p:guide pos="4782"/>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p:scale>
          <a:sx n="114" d="100"/>
          <a:sy n="114" d="100"/>
        </p:scale>
        <p:origin x="-5816" y="-696"/>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rotary365-my.sharepoint.com/personal/laura_bilas_rotary_org/Documents/WorkProduct/1%20July/WorldWide_1_July%20-%20with%20WW%20event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90446991185799"/>
          <c:y val="7.2371421414027221E-2"/>
          <c:w val="0.79291140512066072"/>
          <c:h val="0.72672399316926983"/>
        </c:manualLayout>
      </c:layout>
      <c:lineChart>
        <c:grouping val="standard"/>
        <c:varyColors val="0"/>
        <c:ser>
          <c:idx val="1"/>
          <c:order val="0"/>
          <c:tx>
            <c:strRef>
              <c:f>'WW 1 July All History'!$B$1</c:f>
              <c:strCache>
                <c:ptCount val="1"/>
                <c:pt idx="0">
                  <c:v>Use July 1st Number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'WW 1 July All History'!$A$2:$A$116</c:f>
              <c:strCache>
                <c:ptCount val="115"/>
                <c:pt idx="0">
                  <c:v>1904 - 1905</c:v>
                </c:pt>
                <c:pt idx="1">
                  <c:v>1905 - 1906</c:v>
                </c:pt>
                <c:pt idx="2">
                  <c:v>1906 - 1907</c:v>
                </c:pt>
                <c:pt idx="3">
                  <c:v>1907 - 1908</c:v>
                </c:pt>
                <c:pt idx="4">
                  <c:v>1908 - 1909</c:v>
                </c:pt>
                <c:pt idx="5">
                  <c:v>1909 - 1910</c:v>
                </c:pt>
                <c:pt idx="6">
                  <c:v>1910 - 1911</c:v>
                </c:pt>
                <c:pt idx="7">
                  <c:v>1911 - 1912</c:v>
                </c:pt>
                <c:pt idx="8">
                  <c:v>1912 - 1913</c:v>
                </c:pt>
                <c:pt idx="9">
                  <c:v>1913 - 1914</c:v>
                </c:pt>
                <c:pt idx="10">
                  <c:v>1914 - 1915</c:v>
                </c:pt>
                <c:pt idx="11">
                  <c:v>1915 - 1916</c:v>
                </c:pt>
                <c:pt idx="12">
                  <c:v>1916 - 1917</c:v>
                </c:pt>
                <c:pt idx="13">
                  <c:v>1917 - 1918</c:v>
                </c:pt>
                <c:pt idx="14">
                  <c:v>1918 - 1919</c:v>
                </c:pt>
                <c:pt idx="15">
                  <c:v>1919 - 1920</c:v>
                </c:pt>
                <c:pt idx="16">
                  <c:v>1920 - 1921</c:v>
                </c:pt>
                <c:pt idx="17">
                  <c:v>1921 - 1922</c:v>
                </c:pt>
                <c:pt idx="18">
                  <c:v>1922 - 1923</c:v>
                </c:pt>
                <c:pt idx="19">
                  <c:v>1923 - 1924</c:v>
                </c:pt>
                <c:pt idx="20">
                  <c:v>1924 - 1925</c:v>
                </c:pt>
                <c:pt idx="21">
                  <c:v>1925 - 1926</c:v>
                </c:pt>
                <c:pt idx="22">
                  <c:v>1926 - 1927</c:v>
                </c:pt>
                <c:pt idx="23">
                  <c:v>1927 - 1928</c:v>
                </c:pt>
                <c:pt idx="24">
                  <c:v>1928 - 1929</c:v>
                </c:pt>
                <c:pt idx="25">
                  <c:v>1929 - 1930</c:v>
                </c:pt>
                <c:pt idx="26">
                  <c:v>1930 - 1931</c:v>
                </c:pt>
                <c:pt idx="27">
                  <c:v>1931 - 1932</c:v>
                </c:pt>
                <c:pt idx="28">
                  <c:v>1932 - 1933</c:v>
                </c:pt>
                <c:pt idx="29">
                  <c:v>1933 - 1934</c:v>
                </c:pt>
                <c:pt idx="30">
                  <c:v>1934 - 1935</c:v>
                </c:pt>
                <c:pt idx="31">
                  <c:v>1935 - 1936</c:v>
                </c:pt>
                <c:pt idx="32">
                  <c:v>1936 - 1937</c:v>
                </c:pt>
                <c:pt idx="33">
                  <c:v>1937 - 1938</c:v>
                </c:pt>
                <c:pt idx="34">
                  <c:v>1938 - 1939</c:v>
                </c:pt>
                <c:pt idx="35">
                  <c:v>1939 - 1940</c:v>
                </c:pt>
                <c:pt idx="36">
                  <c:v>1940 - 1941</c:v>
                </c:pt>
                <c:pt idx="37">
                  <c:v>1941 - 1942</c:v>
                </c:pt>
                <c:pt idx="38">
                  <c:v>1942 - 1943</c:v>
                </c:pt>
                <c:pt idx="39">
                  <c:v>1943 - 1944</c:v>
                </c:pt>
                <c:pt idx="40">
                  <c:v>1944 - 1945</c:v>
                </c:pt>
                <c:pt idx="41">
                  <c:v>1945 - 1946</c:v>
                </c:pt>
                <c:pt idx="42">
                  <c:v>1946 - 1947</c:v>
                </c:pt>
                <c:pt idx="43">
                  <c:v>1947 - 1948</c:v>
                </c:pt>
                <c:pt idx="44">
                  <c:v>1948 - 1949</c:v>
                </c:pt>
                <c:pt idx="45">
                  <c:v>1949 - 1950</c:v>
                </c:pt>
                <c:pt idx="46">
                  <c:v>1950 - 1951</c:v>
                </c:pt>
                <c:pt idx="47">
                  <c:v>1951 - 1952</c:v>
                </c:pt>
                <c:pt idx="48">
                  <c:v>1952 - 1953</c:v>
                </c:pt>
                <c:pt idx="49">
                  <c:v>1953 - 1954</c:v>
                </c:pt>
                <c:pt idx="50">
                  <c:v>1954 - 1955</c:v>
                </c:pt>
                <c:pt idx="51">
                  <c:v>1955 - 1956</c:v>
                </c:pt>
                <c:pt idx="52">
                  <c:v>1956 - 1957</c:v>
                </c:pt>
                <c:pt idx="53">
                  <c:v>1957 - 1958</c:v>
                </c:pt>
                <c:pt idx="54">
                  <c:v>1958 - 1959</c:v>
                </c:pt>
                <c:pt idx="55">
                  <c:v>1959 - 1960</c:v>
                </c:pt>
                <c:pt idx="56">
                  <c:v>1960 - 1961</c:v>
                </c:pt>
                <c:pt idx="57">
                  <c:v>1961 - 1962</c:v>
                </c:pt>
                <c:pt idx="58">
                  <c:v>1962 - 1963</c:v>
                </c:pt>
                <c:pt idx="59">
                  <c:v>1963 - 1964</c:v>
                </c:pt>
                <c:pt idx="60">
                  <c:v>1964 - 1965</c:v>
                </c:pt>
                <c:pt idx="61">
                  <c:v>1965 - 1966</c:v>
                </c:pt>
                <c:pt idx="62">
                  <c:v>1966 - 1967</c:v>
                </c:pt>
                <c:pt idx="63">
                  <c:v>1967 - 1968</c:v>
                </c:pt>
                <c:pt idx="64">
                  <c:v>1968 - 1969</c:v>
                </c:pt>
                <c:pt idx="65">
                  <c:v>1969 - 1970</c:v>
                </c:pt>
                <c:pt idx="66">
                  <c:v>1970 - 1971</c:v>
                </c:pt>
                <c:pt idx="67">
                  <c:v>1971 - 1972</c:v>
                </c:pt>
                <c:pt idx="68">
                  <c:v>1972 - 1973</c:v>
                </c:pt>
                <c:pt idx="69">
                  <c:v>1973 - 1974</c:v>
                </c:pt>
                <c:pt idx="70">
                  <c:v>1974 - 1975</c:v>
                </c:pt>
                <c:pt idx="71">
                  <c:v>1975 - 1976</c:v>
                </c:pt>
                <c:pt idx="72">
                  <c:v>1976 - 1977</c:v>
                </c:pt>
                <c:pt idx="73">
                  <c:v>1977 - 1978</c:v>
                </c:pt>
                <c:pt idx="74">
                  <c:v>1978 - 1979</c:v>
                </c:pt>
                <c:pt idx="75">
                  <c:v>1979 - 1980</c:v>
                </c:pt>
                <c:pt idx="76">
                  <c:v>1980 - 1981</c:v>
                </c:pt>
                <c:pt idx="77">
                  <c:v>1981 - 1982</c:v>
                </c:pt>
                <c:pt idx="78">
                  <c:v>1982 - 1983</c:v>
                </c:pt>
                <c:pt idx="79">
                  <c:v>1983 - 1984</c:v>
                </c:pt>
                <c:pt idx="80">
                  <c:v>1984 - 1985</c:v>
                </c:pt>
                <c:pt idx="81">
                  <c:v>1985 - 1986</c:v>
                </c:pt>
                <c:pt idx="82">
                  <c:v>1986 - 1987</c:v>
                </c:pt>
                <c:pt idx="83">
                  <c:v>1987 - 1988</c:v>
                </c:pt>
                <c:pt idx="84">
                  <c:v>1988 - 1989</c:v>
                </c:pt>
                <c:pt idx="85">
                  <c:v>1989 - 1990</c:v>
                </c:pt>
                <c:pt idx="86">
                  <c:v>1990 - 1991</c:v>
                </c:pt>
                <c:pt idx="87">
                  <c:v>1991 - 1992</c:v>
                </c:pt>
                <c:pt idx="88">
                  <c:v>1992 - 1993</c:v>
                </c:pt>
                <c:pt idx="89">
                  <c:v>1993 - 1994</c:v>
                </c:pt>
                <c:pt idx="90">
                  <c:v>1994 - 1995</c:v>
                </c:pt>
                <c:pt idx="91">
                  <c:v>1995 - 1996</c:v>
                </c:pt>
                <c:pt idx="92">
                  <c:v>1996 - 1997</c:v>
                </c:pt>
                <c:pt idx="93">
                  <c:v>1997 - 1998</c:v>
                </c:pt>
                <c:pt idx="94">
                  <c:v>1998 - 1999</c:v>
                </c:pt>
                <c:pt idx="95">
                  <c:v>1999 - 2000</c:v>
                </c:pt>
                <c:pt idx="96">
                  <c:v>2000 - 2001</c:v>
                </c:pt>
                <c:pt idx="97">
                  <c:v>2001 - 2002</c:v>
                </c:pt>
                <c:pt idx="98">
                  <c:v>2002 - 2003</c:v>
                </c:pt>
                <c:pt idx="99">
                  <c:v>2003 - 2004</c:v>
                </c:pt>
                <c:pt idx="100">
                  <c:v>2004 - 2005</c:v>
                </c:pt>
                <c:pt idx="101">
                  <c:v>2005 - 2006</c:v>
                </c:pt>
                <c:pt idx="102">
                  <c:v>2006 - 2007</c:v>
                </c:pt>
                <c:pt idx="103">
                  <c:v>2007 - 2008</c:v>
                </c:pt>
                <c:pt idx="104">
                  <c:v>2008 - 2009</c:v>
                </c:pt>
                <c:pt idx="105">
                  <c:v>2009 - 2010</c:v>
                </c:pt>
                <c:pt idx="106">
                  <c:v>2010 - 2011</c:v>
                </c:pt>
                <c:pt idx="107">
                  <c:v>2011 - 2012</c:v>
                </c:pt>
                <c:pt idx="108">
                  <c:v>2012 - 2013</c:v>
                </c:pt>
                <c:pt idx="109">
                  <c:v>2013 - 2014</c:v>
                </c:pt>
                <c:pt idx="110">
                  <c:v>2014 - 2015</c:v>
                </c:pt>
                <c:pt idx="111">
                  <c:v>2015 - 2016</c:v>
                </c:pt>
                <c:pt idx="112">
                  <c:v>2016 - 2017</c:v>
                </c:pt>
                <c:pt idx="113">
                  <c:v>2017 - 2018</c:v>
                </c:pt>
                <c:pt idx="114">
                  <c:v>2018 - 2019</c:v>
                </c:pt>
              </c:strCache>
            </c:strRef>
          </c:cat>
          <c:val>
            <c:numRef>
              <c:f>'WW 1 July All History'!$B$2:$B$136</c:f>
            </c:numRef>
          </c:val>
          <c:smooth val="0"/>
          <c:extLst>
            <c:ext xmlns:c16="http://schemas.microsoft.com/office/drawing/2014/chart" uri="{C3380CC4-5D6E-409C-BE32-E72D297353CC}">
              <c16:uniqueId val="{00000000-EB17-461B-9373-F9A5836C2B86}"/>
            </c:ext>
          </c:extLst>
        </c:ser>
        <c:ser>
          <c:idx val="2"/>
          <c:order val="1"/>
          <c:tx>
            <c:strRef>
              <c:f>'WW 1 July All History'!$C$1</c:f>
              <c:strCache>
                <c:ptCount val="1"/>
                <c:pt idx="0">
                  <c:v>Use June 30th Number</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'WW 1 July All History'!$A$2:$A$116</c:f>
              <c:strCache>
                <c:ptCount val="115"/>
                <c:pt idx="0">
                  <c:v>1904 - 1905</c:v>
                </c:pt>
                <c:pt idx="1">
                  <c:v>1905 - 1906</c:v>
                </c:pt>
                <c:pt idx="2">
                  <c:v>1906 - 1907</c:v>
                </c:pt>
                <c:pt idx="3">
                  <c:v>1907 - 1908</c:v>
                </c:pt>
                <c:pt idx="4">
                  <c:v>1908 - 1909</c:v>
                </c:pt>
                <c:pt idx="5">
                  <c:v>1909 - 1910</c:v>
                </c:pt>
                <c:pt idx="6">
                  <c:v>1910 - 1911</c:v>
                </c:pt>
                <c:pt idx="7">
                  <c:v>1911 - 1912</c:v>
                </c:pt>
                <c:pt idx="8">
                  <c:v>1912 - 1913</c:v>
                </c:pt>
                <c:pt idx="9">
                  <c:v>1913 - 1914</c:v>
                </c:pt>
                <c:pt idx="10">
                  <c:v>1914 - 1915</c:v>
                </c:pt>
                <c:pt idx="11">
                  <c:v>1915 - 1916</c:v>
                </c:pt>
                <c:pt idx="12">
                  <c:v>1916 - 1917</c:v>
                </c:pt>
                <c:pt idx="13">
                  <c:v>1917 - 1918</c:v>
                </c:pt>
                <c:pt idx="14">
                  <c:v>1918 - 1919</c:v>
                </c:pt>
                <c:pt idx="15">
                  <c:v>1919 - 1920</c:v>
                </c:pt>
                <c:pt idx="16">
                  <c:v>1920 - 1921</c:v>
                </c:pt>
                <c:pt idx="17">
                  <c:v>1921 - 1922</c:v>
                </c:pt>
                <c:pt idx="18">
                  <c:v>1922 - 1923</c:v>
                </c:pt>
                <c:pt idx="19">
                  <c:v>1923 - 1924</c:v>
                </c:pt>
                <c:pt idx="20">
                  <c:v>1924 - 1925</c:v>
                </c:pt>
                <c:pt idx="21">
                  <c:v>1925 - 1926</c:v>
                </c:pt>
                <c:pt idx="22">
                  <c:v>1926 - 1927</c:v>
                </c:pt>
                <c:pt idx="23">
                  <c:v>1927 - 1928</c:v>
                </c:pt>
                <c:pt idx="24">
                  <c:v>1928 - 1929</c:v>
                </c:pt>
                <c:pt idx="25">
                  <c:v>1929 - 1930</c:v>
                </c:pt>
                <c:pt idx="26">
                  <c:v>1930 - 1931</c:v>
                </c:pt>
                <c:pt idx="27">
                  <c:v>1931 - 1932</c:v>
                </c:pt>
                <c:pt idx="28">
                  <c:v>1932 - 1933</c:v>
                </c:pt>
                <c:pt idx="29">
                  <c:v>1933 - 1934</c:v>
                </c:pt>
                <c:pt idx="30">
                  <c:v>1934 - 1935</c:v>
                </c:pt>
                <c:pt idx="31">
                  <c:v>1935 - 1936</c:v>
                </c:pt>
                <c:pt idx="32">
                  <c:v>1936 - 1937</c:v>
                </c:pt>
                <c:pt idx="33">
                  <c:v>1937 - 1938</c:v>
                </c:pt>
                <c:pt idx="34">
                  <c:v>1938 - 1939</c:v>
                </c:pt>
                <c:pt idx="35">
                  <c:v>1939 - 1940</c:v>
                </c:pt>
                <c:pt idx="36">
                  <c:v>1940 - 1941</c:v>
                </c:pt>
                <c:pt idx="37">
                  <c:v>1941 - 1942</c:v>
                </c:pt>
                <c:pt idx="38">
                  <c:v>1942 - 1943</c:v>
                </c:pt>
                <c:pt idx="39">
                  <c:v>1943 - 1944</c:v>
                </c:pt>
                <c:pt idx="40">
                  <c:v>1944 - 1945</c:v>
                </c:pt>
                <c:pt idx="41">
                  <c:v>1945 - 1946</c:v>
                </c:pt>
                <c:pt idx="42">
                  <c:v>1946 - 1947</c:v>
                </c:pt>
                <c:pt idx="43">
                  <c:v>1947 - 1948</c:v>
                </c:pt>
                <c:pt idx="44">
                  <c:v>1948 - 1949</c:v>
                </c:pt>
                <c:pt idx="45">
                  <c:v>1949 - 1950</c:v>
                </c:pt>
                <c:pt idx="46">
                  <c:v>1950 - 1951</c:v>
                </c:pt>
                <c:pt idx="47">
                  <c:v>1951 - 1952</c:v>
                </c:pt>
                <c:pt idx="48">
                  <c:v>1952 - 1953</c:v>
                </c:pt>
                <c:pt idx="49">
                  <c:v>1953 - 1954</c:v>
                </c:pt>
                <c:pt idx="50">
                  <c:v>1954 - 1955</c:v>
                </c:pt>
                <c:pt idx="51">
                  <c:v>1955 - 1956</c:v>
                </c:pt>
                <c:pt idx="52">
                  <c:v>1956 - 1957</c:v>
                </c:pt>
                <c:pt idx="53">
                  <c:v>1957 - 1958</c:v>
                </c:pt>
                <c:pt idx="54">
                  <c:v>1958 - 1959</c:v>
                </c:pt>
                <c:pt idx="55">
                  <c:v>1959 - 1960</c:v>
                </c:pt>
                <c:pt idx="56">
                  <c:v>1960 - 1961</c:v>
                </c:pt>
                <c:pt idx="57">
                  <c:v>1961 - 1962</c:v>
                </c:pt>
                <c:pt idx="58">
                  <c:v>1962 - 1963</c:v>
                </c:pt>
                <c:pt idx="59">
                  <c:v>1963 - 1964</c:v>
                </c:pt>
                <c:pt idx="60">
                  <c:v>1964 - 1965</c:v>
                </c:pt>
                <c:pt idx="61">
                  <c:v>1965 - 1966</c:v>
                </c:pt>
                <c:pt idx="62">
                  <c:v>1966 - 1967</c:v>
                </c:pt>
                <c:pt idx="63">
                  <c:v>1967 - 1968</c:v>
                </c:pt>
                <c:pt idx="64">
                  <c:v>1968 - 1969</c:v>
                </c:pt>
                <c:pt idx="65">
                  <c:v>1969 - 1970</c:v>
                </c:pt>
                <c:pt idx="66">
                  <c:v>1970 - 1971</c:v>
                </c:pt>
                <c:pt idx="67">
                  <c:v>1971 - 1972</c:v>
                </c:pt>
                <c:pt idx="68">
                  <c:v>1972 - 1973</c:v>
                </c:pt>
                <c:pt idx="69">
                  <c:v>1973 - 1974</c:v>
                </c:pt>
                <c:pt idx="70">
                  <c:v>1974 - 1975</c:v>
                </c:pt>
                <c:pt idx="71">
                  <c:v>1975 - 1976</c:v>
                </c:pt>
                <c:pt idx="72">
                  <c:v>1976 - 1977</c:v>
                </c:pt>
                <c:pt idx="73">
                  <c:v>1977 - 1978</c:v>
                </c:pt>
                <c:pt idx="74">
                  <c:v>1978 - 1979</c:v>
                </c:pt>
                <c:pt idx="75">
                  <c:v>1979 - 1980</c:v>
                </c:pt>
                <c:pt idx="76">
                  <c:v>1980 - 1981</c:v>
                </c:pt>
                <c:pt idx="77">
                  <c:v>1981 - 1982</c:v>
                </c:pt>
                <c:pt idx="78">
                  <c:v>1982 - 1983</c:v>
                </c:pt>
                <c:pt idx="79">
                  <c:v>1983 - 1984</c:v>
                </c:pt>
                <c:pt idx="80">
                  <c:v>1984 - 1985</c:v>
                </c:pt>
                <c:pt idx="81">
                  <c:v>1985 - 1986</c:v>
                </c:pt>
                <c:pt idx="82">
                  <c:v>1986 - 1987</c:v>
                </c:pt>
                <c:pt idx="83">
                  <c:v>1987 - 1988</c:v>
                </c:pt>
                <c:pt idx="84">
                  <c:v>1988 - 1989</c:v>
                </c:pt>
                <c:pt idx="85">
                  <c:v>1989 - 1990</c:v>
                </c:pt>
                <c:pt idx="86">
                  <c:v>1990 - 1991</c:v>
                </c:pt>
                <c:pt idx="87">
                  <c:v>1991 - 1992</c:v>
                </c:pt>
                <c:pt idx="88">
                  <c:v>1992 - 1993</c:v>
                </c:pt>
                <c:pt idx="89">
                  <c:v>1993 - 1994</c:v>
                </c:pt>
                <c:pt idx="90">
                  <c:v>1994 - 1995</c:v>
                </c:pt>
                <c:pt idx="91">
                  <c:v>1995 - 1996</c:v>
                </c:pt>
                <c:pt idx="92">
                  <c:v>1996 - 1997</c:v>
                </c:pt>
                <c:pt idx="93">
                  <c:v>1997 - 1998</c:v>
                </c:pt>
                <c:pt idx="94">
                  <c:v>1998 - 1999</c:v>
                </c:pt>
                <c:pt idx="95">
                  <c:v>1999 - 2000</c:v>
                </c:pt>
                <c:pt idx="96">
                  <c:v>2000 - 2001</c:v>
                </c:pt>
                <c:pt idx="97">
                  <c:v>2001 - 2002</c:v>
                </c:pt>
                <c:pt idx="98">
                  <c:v>2002 - 2003</c:v>
                </c:pt>
                <c:pt idx="99">
                  <c:v>2003 - 2004</c:v>
                </c:pt>
                <c:pt idx="100">
                  <c:v>2004 - 2005</c:v>
                </c:pt>
                <c:pt idx="101">
                  <c:v>2005 - 2006</c:v>
                </c:pt>
                <c:pt idx="102">
                  <c:v>2006 - 2007</c:v>
                </c:pt>
                <c:pt idx="103">
                  <c:v>2007 - 2008</c:v>
                </c:pt>
                <c:pt idx="104">
                  <c:v>2008 - 2009</c:v>
                </c:pt>
                <c:pt idx="105">
                  <c:v>2009 - 2010</c:v>
                </c:pt>
                <c:pt idx="106">
                  <c:v>2010 - 2011</c:v>
                </c:pt>
                <c:pt idx="107">
                  <c:v>2011 - 2012</c:v>
                </c:pt>
                <c:pt idx="108">
                  <c:v>2012 - 2013</c:v>
                </c:pt>
                <c:pt idx="109">
                  <c:v>2013 - 2014</c:v>
                </c:pt>
                <c:pt idx="110">
                  <c:v>2014 - 2015</c:v>
                </c:pt>
                <c:pt idx="111">
                  <c:v>2015 - 2016</c:v>
                </c:pt>
                <c:pt idx="112">
                  <c:v>2016 - 2017</c:v>
                </c:pt>
                <c:pt idx="113">
                  <c:v>2017 - 2018</c:v>
                </c:pt>
                <c:pt idx="114">
                  <c:v>2018 - 2019</c:v>
                </c:pt>
              </c:strCache>
            </c:strRef>
          </c:cat>
          <c:val>
            <c:numRef>
              <c:f>'WW 1 July All History'!$C$2:$C$136</c:f>
            </c:numRef>
          </c:val>
          <c:smooth val="0"/>
          <c:extLst>
            <c:ext xmlns:c16="http://schemas.microsoft.com/office/drawing/2014/chart" uri="{C3380CC4-5D6E-409C-BE32-E72D297353CC}">
              <c16:uniqueId val="{00000001-EB17-461B-9373-F9A5836C2B86}"/>
            </c:ext>
          </c:extLst>
        </c:ser>
        <c:ser>
          <c:idx val="3"/>
          <c:order val="2"/>
          <c:tx>
            <c:strRef>
              <c:f>'WW 1 July All History'!$D$1</c:f>
              <c:strCache>
                <c:ptCount val="1"/>
                <c:pt idx="0">
                  <c:v>Worldwide Member Count</c:v>
                </c:pt>
              </c:strCache>
            </c:strRef>
          </c:tx>
          <c:spPr>
            <a:ln w="28575" cap="rnd">
              <a:solidFill>
                <a:srgbClr val="17458F"/>
              </a:solidFill>
              <a:round/>
            </a:ln>
            <a:effectLst/>
          </c:spPr>
          <c:marker>
            <c:symbol val="none"/>
          </c:marker>
          <c:cat>
            <c:strRef>
              <c:f>'WW 1 July All History'!$A$2:$A$116</c:f>
              <c:strCache>
                <c:ptCount val="115"/>
                <c:pt idx="0">
                  <c:v>1904 - 1905</c:v>
                </c:pt>
                <c:pt idx="1">
                  <c:v>1905 - 1906</c:v>
                </c:pt>
                <c:pt idx="2">
                  <c:v>1906 - 1907</c:v>
                </c:pt>
                <c:pt idx="3">
                  <c:v>1907 - 1908</c:v>
                </c:pt>
                <c:pt idx="4">
                  <c:v>1908 - 1909</c:v>
                </c:pt>
                <c:pt idx="5">
                  <c:v>1909 - 1910</c:v>
                </c:pt>
                <c:pt idx="6">
                  <c:v>1910 - 1911</c:v>
                </c:pt>
                <c:pt idx="7">
                  <c:v>1911 - 1912</c:v>
                </c:pt>
                <c:pt idx="8">
                  <c:v>1912 - 1913</c:v>
                </c:pt>
                <c:pt idx="9">
                  <c:v>1913 - 1914</c:v>
                </c:pt>
                <c:pt idx="10">
                  <c:v>1914 - 1915</c:v>
                </c:pt>
                <c:pt idx="11">
                  <c:v>1915 - 1916</c:v>
                </c:pt>
                <c:pt idx="12">
                  <c:v>1916 - 1917</c:v>
                </c:pt>
                <c:pt idx="13">
                  <c:v>1917 - 1918</c:v>
                </c:pt>
                <c:pt idx="14">
                  <c:v>1918 - 1919</c:v>
                </c:pt>
                <c:pt idx="15">
                  <c:v>1919 - 1920</c:v>
                </c:pt>
                <c:pt idx="16">
                  <c:v>1920 - 1921</c:v>
                </c:pt>
                <c:pt idx="17">
                  <c:v>1921 - 1922</c:v>
                </c:pt>
                <c:pt idx="18">
                  <c:v>1922 - 1923</c:v>
                </c:pt>
                <c:pt idx="19">
                  <c:v>1923 - 1924</c:v>
                </c:pt>
                <c:pt idx="20">
                  <c:v>1924 - 1925</c:v>
                </c:pt>
                <c:pt idx="21">
                  <c:v>1925 - 1926</c:v>
                </c:pt>
                <c:pt idx="22">
                  <c:v>1926 - 1927</c:v>
                </c:pt>
                <c:pt idx="23">
                  <c:v>1927 - 1928</c:v>
                </c:pt>
                <c:pt idx="24">
                  <c:v>1928 - 1929</c:v>
                </c:pt>
                <c:pt idx="25">
                  <c:v>1929 - 1930</c:v>
                </c:pt>
                <c:pt idx="26">
                  <c:v>1930 - 1931</c:v>
                </c:pt>
                <c:pt idx="27">
                  <c:v>1931 - 1932</c:v>
                </c:pt>
                <c:pt idx="28">
                  <c:v>1932 - 1933</c:v>
                </c:pt>
                <c:pt idx="29">
                  <c:v>1933 - 1934</c:v>
                </c:pt>
                <c:pt idx="30">
                  <c:v>1934 - 1935</c:v>
                </c:pt>
                <c:pt idx="31">
                  <c:v>1935 - 1936</c:v>
                </c:pt>
                <c:pt idx="32">
                  <c:v>1936 - 1937</c:v>
                </c:pt>
                <c:pt idx="33">
                  <c:v>1937 - 1938</c:v>
                </c:pt>
                <c:pt idx="34">
                  <c:v>1938 - 1939</c:v>
                </c:pt>
                <c:pt idx="35">
                  <c:v>1939 - 1940</c:v>
                </c:pt>
                <c:pt idx="36">
                  <c:v>1940 - 1941</c:v>
                </c:pt>
                <c:pt idx="37">
                  <c:v>1941 - 1942</c:v>
                </c:pt>
                <c:pt idx="38">
                  <c:v>1942 - 1943</c:v>
                </c:pt>
                <c:pt idx="39">
                  <c:v>1943 - 1944</c:v>
                </c:pt>
                <c:pt idx="40">
                  <c:v>1944 - 1945</c:v>
                </c:pt>
                <c:pt idx="41">
                  <c:v>1945 - 1946</c:v>
                </c:pt>
                <c:pt idx="42">
                  <c:v>1946 - 1947</c:v>
                </c:pt>
                <c:pt idx="43">
                  <c:v>1947 - 1948</c:v>
                </c:pt>
                <c:pt idx="44">
                  <c:v>1948 - 1949</c:v>
                </c:pt>
                <c:pt idx="45">
                  <c:v>1949 - 1950</c:v>
                </c:pt>
                <c:pt idx="46">
                  <c:v>1950 - 1951</c:v>
                </c:pt>
                <c:pt idx="47">
                  <c:v>1951 - 1952</c:v>
                </c:pt>
                <c:pt idx="48">
                  <c:v>1952 - 1953</c:v>
                </c:pt>
                <c:pt idx="49">
                  <c:v>1953 - 1954</c:v>
                </c:pt>
                <c:pt idx="50">
                  <c:v>1954 - 1955</c:v>
                </c:pt>
                <c:pt idx="51">
                  <c:v>1955 - 1956</c:v>
                </c:pt>
                <c:pt idx="52">
                  <c:v>1956 - 1957</c:v>
                </c:pt>
                <c:pt idx="53">
                  <c:v>1957 - 1958</c:v>
                </c:pt>
                <c:pt idx="54">
                  <c:v>1958 - 1959</c:v>
                </c:pt>
                <c:pt idx="55">
                  <c:v>1959 - 1960</c:v>
                </c:pt>
                <c:pt idx="56">
                  <c:v>1960 - 1961</c:v>
                </c:pt>
                <c:pt idx="57">
                  <c:v>1961 - 1962</c:v>
                </c:pt>
                <c:pt idx="58">
                  <c:v>1962 - 1963</c:v>
                </c:pt>
                <c:pt idx="59">
                  <c:v>1963 - 1964</c:v>
                </c:pt>
                <c:pt idx="60">
                  <c:v>1964 - 1965</c:v>
                </c:pt>
                <c:pt idx="61">
                  <c:v>1965 - 1966</c:v>
                </c:pt>
                <c:pt idx="62">
                  <c:v>1966 - 1967</c:v>
                </c:pt>
                <c:pt idx="63">
                  <c:v>1967 - 1968</c:v>
                </c:pt>
                <c:pt idx="64">
                  <c:v>1968 - 1969</c:v>
                </c:pt>
                <c:pt idx="65">
                  <c:v>1969 - 1970</c:v>
                </c:pt>
                <c:pt idx="66">
                  <c:v>1970 - 1971</c:v>
                </c:pt>
                <c:pt idx="67">
                  <c:v>1971 - 1972</c:v>
                </c:pt>
                <c:pt idx="68">
                  <c:v>1972 - 1973</c:v>
                </c:pt>
                <c:pt idx="69">
                  <c:v>1973 - 1974</c:v>
                </c:pt>
                <c:pt idx="70">
                  <c:v>1974 - 1975</c:v>
                </c:pt>
                <c:pt idx="71">
                  <c:v>1975 - 1976</c:v>
                </c:pt>
                <c:pt idx="72">
                  <c:v>1976 - 1977</c:v>
                </c:pt>
                <c:pt idx="73">
                  <c:v>1977 - 1978</c:v>
                </c:pt>
                <c:pt idx="74">
                  <c:v>1978 - 1979</c:v>
                </c:pt>
                <c:pt idx="75">
                  <c:v>1979 - 1980</c:v>
                </c:pt>
                <c:pt idx="76">
                  <c:v>1980 - 1981</c:v>
                </c:pt>
                <c:pt idx="77">
                  <c:v>1981 - 1982</c:v>
                </c:pt>
                <c:pt idx="78">
                  <c:v>1982 - 1983</c:v>
                </c:pt>
                <c:pt idx="79">
                  <c:v>1983 - 1984</c:v>
                </c:pt>
                <c:pt idx="80">
                  <c:v>1984 - 1985</c:v>
                </c:pt>
                <c:pt idx="81">
                  <c:v>1985 - 1986</c:v>
                </c:pt>
                <c:pt idx="82">
                  <c:v>1986 - 1987</c:v>
                </c:pt>
                <c:pt idx="83">
                  <c:v>1987 - 1988</c:v>
                </c:pt>
                <c:pt idx="84">
                  <c:v>1988 - 1989</c:v>
                </c:pt>
                <c:pt idx="85">
                  <c:v>1989 - 1990</c:v>
                </c:pt>
                <c:pt idx="86">
                  <c:v>1990 - 1991</c:v>
                </c:pt>
                <c:pt idx="87">
                  <c:v>1991 - 1992</c:v>
                </c:pt>
                <c:pt idx="88">
                  <c:v>1992 - 1993</c:v>
                </c:pt>
                <c:pt idx="89">
                  <c:v>1993 - 1994</c:v>
                </c:pt>
                <c:pt idx="90">
                  <c:v>1994 - 1995</c:v>
                </c:pt>
                <c:pt idx="91">
                  <c:v>1995 - 1996</c:v>
                </c:pt>
                <c:pt idx="92">
                  <c:v>1996 - 1997</c:v>
                </c:pt>
                <c:pt idx="93">
                  <c:v>1997 - 1998</c:v>
                </c:pt>
                <c:pt idx="94">
                  <c:v>1998 - 1999</c:v>
                </c:pt>
                <c:pt idx="95">
                  <c:v>1999 - 2000</c:v>
                </c:pt>
                <c:pt idx="96">
                  <c:v>2000 - 2001</c:v>
                </c:pt>
                <c:pt idx="97">
                  <c:v>2001 - 2002</c:v>
                </c:pt>
                <c:pt idx="98">
                  <c:v>2002 - 2003</c:v>
                </c:pt>
                <c:pt idx="99">
                  <c:v>2003 - 2004</c:v>
                </c:pt>
                <c:pt idx="100">
                  <c:v>2004 - 2005</c:v>
                </c:pt>
                <c:pt idx="101">
                  <c:v>2005 - 2006</c:v>
                </c:pt>
                <c:pt idx="102">
                  <c:v>2006 - 2007</c:v>
                </c:pt>
                <c:pt idx="103">
                  <c:v>2007 - 2008</c:v>
                </c:pt>
                <c:pt idx="104">
                  <c:v>2008 - 2009</c:v>
                </c:pt>
                <c:pt idx="105">
                  <c:v>2009 - 2010</c:v>
                </c:pt>
                <c:pt idx="106">
                  <c:v>2010 - 2011</c:v>
                </c:pt>
                <c:pt idx="107">
                  <c:v>2011 - 2012</c:v>
                </c:pt>
                <c:pt idx="108">
                  <c:v>2012 - 2013</c:v>
                </c:pt>
                <c:pt idx="109">
                  <c:v>2013 - 2014</c:v>
                </c:pt>
                <c:pt idx="110">
                  <c:v>2014 - 2015</c:v>
                </c:pt>
                <c:pt idx="111">
                  <c:v>2015 - 2016</c:v>
                </c:pt>
                <c:pt idx="112">
                  <c:v>2016 - 2017</c:v>
                </c:pt>
                <c:pt idx="113">
                  <c:v>2017 - 2018</c:v>
                </c:pt>
                <c:pt idx="114">
                  <c:v>2018 - 2019</c:v>
                </c:pt>
              </c:strCache>
            </c:strRef>
          </c:cat>
          <c:val>
            <c:numRef>
              <c:f>'WW 1 July All History'!$D$2:$D$116</c:f>
              <c:numCache>
                <c:formatCode>#,##0</c:formatCode>
                <c:ptCount val="115"/>
                <c:pt idx="0">
                  <c:v>12</c:v>
                </c:pt>
                <c:pt idx="1">
                  <c:v>21</c:v>
                </c:pt>
                <c:pt idx="2">
                  <c:v>175</c:v>
                </c:pt>
                <c:pt idx="3">
                  <c:v>200</c:v>
                </c:pt>
                <c:pt idx="4">
                  <c:v>510</c:v>
                </c:pt>
                <c:pt idx="5">
                  <c:v>1085</c:v>
                </c:pt>
                <c:pt idx="6">
                  <c:v>3750</c:v>
                </c:pt>
                <c:pt idx="7">
                  <c:v>5008</c:v>
                </c:pt>
                <c:pt idx="8">
                  <c:v>10000</c:v>
                </c:pt>
                <c:pt idx="9">
                  <c:v>15000</c:v>
                </c:pt>
                <c:pt idx="10">
                  <c:v>20700</c:v>
                </c:pt>
                <c:pt idx="11">
                  <c:v>27000</c:v>
                </c:pt>
                <c:pt idx="12">
                  <c:v>32600</c:v>
                </c:pt>
                <c:pt idx="13">
                  <c:v>38800</c:v>
                </c:pt>
                <c:pt idx="14">
                  <c:v>45000</c:v>
                </c:pt>
                <c:pt idx="15">
                  <c:v>55146</c:v>
                </c:pt>
                <c:pt idx="16">
                  <c:v>70000</c:v>
                </c:pt>
                <c:pt idx="17">
                  <c:v>83150</c:v>
                </c:pt>
                <c:pt idx="18">
                  <c:v>92800</c:v>
                </c:pt>
                <c:pt idx="19">
                  <c:v>102000</c:v>
                </c:pt>
                <c:pt idx="20">
                  <c:v>108000</c:v>
                </c:pt>
                <c:pt idx="21">
                  <c:v>120000</c:v>
                </c:pt>
                <c:pt idx="22">
                  <c:v>129000</c:v>
                </c:pt>
                <c:pt idx="23">
                  <c:v>137000</c:v>
                </c:pt>
                <c:pt idx="24">
                  <c:v>144500</c:v>
                </c:pt>
                <c:pt idx="25">
                  <c:v>153000</c:v>
                </c:pt>
                <c:pt idx="26">
                  <c:v>157000</c:v>
                </c:pt>
                <c:pt idx="27">
                  <c:v>155000</c:v>
                </c:pt>
                <c:pt idx="28">
                  <c:v>146322</c:v>
                </c:pt>
                <c:pt idx="29">
                  <c:v>150000</c:v>
                </c:pt>
                <c:pt idx="30">
                  <c:v>162406</c:v>
                </c:pt>
                <c:pt idx="31">
                  <c:v>170000</c:v>
                </c:pt>
                <c:pt idx="32">
                  <c:v>183000</c:v>
                </c:pt>
                <c:pt idx="33">
                  <c:v>200998</c:v>
                </c:pt>
                <c:pt idx="34">
                  <c:v>209887</c:v>
                </c:pt>
                <c:pt idx="35">
                  <c:v>213791</c:v>
                </c:pt>
                <c:pt idx="36">
                  <c:v>211416</c:v>
                </c:pt>
                <c:pt idx="37">
                  <c:v>208363</c:v>
                </c:pt>
                <c:pt idx="38">
                  <c:v>209689</c:v>
                </c:pt>
                <c:pt idx="39">
                  <c:v>227913</c:v>
                </c:pt>
                <c:pt idx="40">
                  <c:v>247212</c:v>
                </c:pt>
                <c:pt idx="41">
                  <c:v>279881</c:v>
                </c:pt>
                <c:pt idx="42">
                  <c:v>300529</c:v>
                </c:pt>
                <c:pt idx="43">
                  <c:v>318259</c:v>
                </c:pt>
                <c:pt idx="44">
                  <c:v>329342</c:v>
                </c:pt>
                <c:pt idx="45">
                  <c:v>341716</c:v>
                </c:pt>
                <c:pt idx="46">
                  <c:v>349867</c:v>
                </c:pt>
                <c:pt idx="47">
                  <c:v>361641</c:v>
                </c:pt>
                <c:pt idx="48">
                  <c:v>374855</c:v>
                </c:pt>
                <c:pt idx="49">
                  <c:v>392628</c:v>
                </c:pt>
                <c:pt idx="50">
                  <c:v>418933</c:v>
                </c:pt>
                <c:pt idx="51">
                  <c:v>433798</c:v>
                </c:pt>
                <c:pt idx="52">
                  <c:v>449758</c:v>
                </c:pt>
                <c:pt idx="53">
                  <c:v>464245</c:v>
                </c:pt>
                <c:pt idx="54">
                  <c:v>480569</c:v>
                </c:pt>
                <c:pt idx="55">
                  <c:v>498616</c:v>
                </c:pt>
                <c:pt idx="56">
                  <c:v>513059</c:v>
                </c:pt>
                <c:pt idx="57">
                  <c:v>528297</c:v>
                </c:pt>
                <c:pt idx="58">
                  <c:v>542432</c:v>
                </c:pt>
                <c:pt idx="59">
                  <c:v>558638</c:v>
                </c:pt>
                <c:pt idx="60">
                  <c:v>581436</c:v>
                </c:pt>
                <c:pt idx="61">
                  <c:v>599945</c:v>
                </c:pt>
                <c:pt idx="62">
                  <c:v>620827</c:v>
                </c:pt>
                <c:pt idx="63">
                  <c:v>639140</c:v>
                </c:pt>
                <c:pt idx="64">
                  <c:v>660259</c:v>
                </c:pt>
                <c:pt idx="65">
                  <c:v>682183</c:v>
                </c:pt>
                <c:pt idx="66">
                  <c:v>706372</c:v>
                </c:pt>
                <c:pt idx="67">
                  <c:v>725271</c:v>
                </c:pt>
                <c:pt idx="68">
                  <c:v>742493</c:v>
                </c:pt>
                <c:pt idx="69">
                  <c:v>761074</c:v>
                </c:pt>
                <c:pt idx="70">
                  <c:v>779373</c:v>
                </c:pt>
                <c:pt idx="71">
                  <c:v>796806</c:v>
                </c:pt>
                <c:pt idx="72">
                  <c:v>813704</c:v>
                </c:pt>
                <c:pt idx="73">
                  <c:v>834092</c:v>
                </c:pt>
                <c:pt idx="74">
                  <c:v>851547</c:v>
                </c:pt>
                <c:pt idx="75">
                  <c:v>875949</c:v>
                </c:pt>
                <c:pt idx="76">
                  <c:v>895740</c:v>
                </c:pt>
                <c:pt idx="77">
                  <c:v>907943</c:v>
                </c:pt>
                <c:pt idx="78">
                  <c:v>925571</c:v>
                </c:pt>
                <c:pt idx="79">
                  <c:v>961256</c:v>
                </c:pt>
                <c:pt idx="80">
                  <c:v>991047</c:v>
                </c:pt>
                <c:pt idx="81">
                  <c:v>1013033</c:v>
                </c:pt>
                <c:pt idx="82">
                  <c:v>1038747</c:v>
                </c:pt>
                <c:pt idx="83">
                  <c:v>1056888</c:v>
                </c:pt>
                <c:pt idx="84">
                  <c:v>1091056</c:v>
                </c:pt>
                <c:pt idx="85">
                  <c:v>1121230</c:v>
                </c:pt>
                <c:pt idx="86">
                  <c:v>1143333</c:v>
                </c:pt>
                <c:pt idx="87">
                  <c:v>1155810</c:v>
                </c:pt>
                <c:pt idx="88">
                  <c:v>1173558</c:v>
                </c:pt>
                <c:pt idx="89">
                  <c:v>1190102</c:v>
                </c:pt>
                <c:pt idx="90">
                  <c:v>1170936</c:v>
                </c:pt>
                <c:pt idx="91">
                  <c:v>1139887</c:v>
                </c:pt>
                <c:pt idx="92">
                  <c:v>1181072</c:v>
                </c:pt>
                <c:pt idx="93">
                  <c:v>1178243</c:v>
                </c:pt>
                <c:pt idx="94">
                  <c:v>1176738</c:v>
                </c:pt>
                <c:pt idx="95">
                  <c:v>1149217</c:v>
                </c:pt>
                <c:pt idx="96">
                  <c:v>1188492</c:v>
                </c:pt>
                <c:pt idx="97">
                  <c:v>1170501</c:v>
                </c:pt>
                <c:pt idx="98">
                  <c:v>1213600</c:v>
                </c:pt>
                <c:pt idx="99">
                  <c:v>1191498</c:v>
                </c:pt>
                <c:pt idx="100">
                  <c:v>1195849</c:v>
                </c:pt>
                <c:pt idx="101">
                  <c:v>1192239</c:v>
                </c:pt>
                <c:pt idx="102">
                  <c:v>1193088</c:v>
                </c:pt>
                <c:pt idx="103">
                  <c:v>1194513</c:v>
                </c:pt>
                <c:pt idx="104">
                  <c:v>1206066</c:v>
                </c:pt>
                <c:pt idx="105">
                  <c:v>1206419</c:v>
                </c:pt>
                <c:pt idx="106">
                  <c:v>1202063</c:v>
                </c:pt>
                <c:pt idx="107">
                  <c:v>1196423</c:v>
                </c:pt>
                <c:pt idx="108">
                  <c:v>1202151</c:v>
                </c:pt>
                <c:pt idx="109">
                  <c:v>1185074</c:v>
                </c:pt>
                <c:pt idx="110">
                  <c:v>1188539</c:v>
                </c:pt>
                <c:pt idx="111">
                  <c:v>1206029</c:v>
                </c:pt>
                <c:pt idx="112">
                  <c:v>1204577</c:v>
                </c:pt>
                <c:pt idx="113">
                  <c:v>1202938</c:v>
                </c:pt>
                <c:pt idx="114">
                  <c:v>1195107</c:v>
                </c:pt>
              </c:numCache>
            </c:numRef>
          </c:val>
          <c:smooth val="0"/>
          <c:extLst>
            <c:ext xmlns:c16="http://schemas.microsoft.com/office/drawing/2014/chart" uri="{C3380CC4-5D6E-409C-BE32-E72D297353CC}">
              <c16:uniqueId val="{00000002-EB17-461B-9373-F9A5836C2B86}"/>
            </c:ext>
          </c:extLst>
        </c:ser>
        <c:dLbls>
          <c:showLegendKey val="0"/>
          <c:showVal val="0"/>
          <c:showCatName val="0"/>
          <c:showSerName val="0"/>
          <c:showPercent val="0"/>
          <c:showBubbleSize val="0"/>
        </c:dLbls>
        <c:marker val="1"/>
        <c:smooth val="0"/>
        <c:axId val="538477224"/>
        <c:axId val="538477552"/>
      </c:lineChart>
      <c:lineChart>
        <c:grouping val="standard"/>
        <c:varyColors val="0"/>
        <c:ser>
          <c:idx val="0"/>
          <c:order val="3"/>
          <c:tx>
            <c:v>Annual Fund</c:v>
          </c:tx>
          <c:spPr>
            <a:ln w="28575" cap="rnd">
              <a:solidFill>
                <a:srgbClr val="F7A81B"/>
              </a:solidFill>
              <a:round/>
            </a:ln>
            <a:effectLst/>
          </c:spPr>
          <c:marker>
            <c:symbol val="none"/>
          </c:marker>
          <c:val>
            <c:numRef>
              <c:f>'WW 1 July All History'!$K$2:$K$116</c:f>
              <c:numCache>
                <c:formatCode>General</c:formatCode>
                <c:ptCount val="115"/>
                <c:pt idx="44" formatCode="&quot;$&quot;#,##0">
                  <c:v>318019</c:v>
                </c:pt>
                <c:pt idx="45" formatCode="&quot;$&quot;#,##0">
                  <c:v>172176</c:v>
                </c:pt>
                <c:pt idx="46" formatCode="&quot;$&quot;#,##0">
                  <c:v>265366</c:v>
                </c:pt>
                <c:pt idx="47" formatCode="&quot;$&quot;#,##0">
                  <c:v>308643</c:v>
                </c:pt>
                <c:pt idx="48" formatCode="&quot;$&quot;#,##0">
                  <c:v>274169</c:v>
                </c:pt>
                <c:pt idx="49" formatCode="&quot;$&quot;#,##0">
                  <c:v>283945</c:v>
                </c:pt>
                <c:pt idx="50" formatCode="&quot;$&quot;#,##0">
                  <c:v>518191</c:v>
                </c:pt>
                <c:pt idx="51" formatCode="&quot;$&quot;#,##0">
                  <c:v>480323</c:v>
                </c:pt>
                <c:pt idx="52" formatCode="&quot;$&quot;#,##0">
                  <c:v>537703</c:v>
                </c:pt>
                <c:pt idx="53" formatCode="&quot;$&quot;#,##0">
                  <c:v>571250</c:v>
                </c:pt>
                <c:pt idx="54" formatCode="&quot;$&quot;#,##0">
                  <c:v>624711</c:v>
                </c:pt>
                <c:pt idx="55" formatCode="&quot;$&quot;#,##0">
                  <c:v>695749</c:v>
                </c:pt>
                <c:pt idx="56" formatCode="&quot;$&quot;#,##0">
                  <c:v>825501</c:v>
                </c:pt>
                <c:pt idx="57" formatCode="&quot;$&quot;#,##0">
                  <c:v>916927</c:v>
                </c:pt>
                <c:pt idx="58" formatCode="&quot;$&quot;#,##0">
                  <c:v>958559</c:v>
                </c:pt>
                <c:pt idx="59" formatCode="&quot;$&quot;#,##0">
                  <c:v>997303</c:v>
                </c:pt>
                <c:pt idx="60" formatCode="&quot;$&quot;#,##0">
                  <c:v>1072508</c:v>
                </c:pt>
                <c:pt idx="61" formatCode="&quot;$&quot;#,##0">
                  <c:v>1143727</c:v>
                </c:pt>
                <c:pt idx="62" formatCode="&quot;$&quot;#,##0">
                  <c:v>1176235</c:v>
                </c:pt>
                <c:pt idx="63" formatCode="&quot;$&quot;#,##0">
                  <c:v>1184023</c:v>
                </c:pt>
                <c:pt idx="64" formatCode="&quot;$&quot;#,##0">
                  <c:v>1536325</c:v>
                </c:pt>
                <c:pt idx="65" formatCode="&quot;$&quot;#,##0">
                  <c:v>1946402</c:v>
                </c:pt>
                <c:pt idx="66" formatCode="&quot;$&quot;#,##0">
                  <c:v>2461463</c:v>
                </c:pt>
                <c:pt idx="67" formatCode="&quot;$&quot;#,##0">
                  <c:v>3454837</c:v>
                </c:pt>
                <c:pt idx="68" formatCode="&quot;$&quot;#,##0">
                  <c:v>4422214</c:v>
                </c:pt>
                <c:pt idx="69" formatCode="&quot;$&quot;#,##0">
                  <c:v>5878320</c:v>
                </c:pt>
                <c:pt idx="70" formatCode="&quot;$&quot;#,##0">
                  <c:v>7115856</c:v>
                </c:pt>
                <c:pt idx="71" formatCode="&quot;$&quot;#,##0">
                  <c:v>8358319</c:v>
                </c:pt>
                <c:pt idx="72" formatCode="&quot;$&quot;#,##0">
                  <c:v>10104473</c:v>
                </c:pt>
                <c:pt idx="73" formatCode="&quot;$&quot;#,##0">
                  <c:v>11928204</c:v>
                </c:pt>
                <c:pt idx="74" formatCode="&quot;$&quot;#,##0">
                  <c:v>15264924</c:v>
                </c:pt>
                <c:pt idx="75" formatCode="&quot;$&quot;#,##0">
                  <c:v>16175119</c:v>
                </c:pt>
                <c:pt idx="76" formatCode="&quot;$&quot;#,##0">
                  <c:v>16619485</c:v>
                </c:pt>
                <c:pt idx="77" formatCode="&quot;$&quot;#,##0">
                  <c:v>17636350</c:v>
                </c:pt>
                <c:pt idx="78" formatCode="&quot;$&quot;#,##0">
                  <c:v>19035106</c:v>
                </c:pt>
                <c:pt idx="79" formatCode="&quot;$&quot;#,##0">
                  <c:v>21913289</c:v>
                </c:pt>
                <c:pt idx="80" formatCode="&quot;$&quot;#,##0">
                  <c:v>24311364</c:v>
                </c:pt>
                <c:pt idx="81" formatCode="&quot;$&quot;#,##0">
                  <c:v>26587000</c:v>
                </c:pt>
                <c:pt idx="82" formatCode="&quot;$&quot;#,##0">
                  <c:v>24095000</c:v>
                </c:pt>
                <c:pt idx="83" formatCode="&quot;$&quot;#,##0">
                  <c:v>15793000</c:v>
                </c:pt>
                <c:pt idx="84" formatCode="&quot;$&quot;#,##0">
                  <c:v>23305000</c:v>
                </c:pt>
                <c:pt idx="85" formatCode="&quot;$&quot;#,##0">
                  <c:v>30683644.82</c:v>
                </c:pt>
                <c:pt idx="86" formatCode="&quot;$&quot;#,##0">
                  <c:v>35290157.020000003</c:v>
                </c:pt>
                <c:pt idx="87" formatCode="&quot;$&quot;#,##0">
                  <c:v>40639385.75</c:v>
                </c:pt>
                <c:pt idx="88" formatCode="&quot;$&quot;#,##0">
                  <c:v>44344795.969999999</c:v>
                </c:pt>
                <c:pt idx="89" formatCode="&quot;$&quot;#,##0">
                  <c:v>48377219.350000001</c:v>
                </c:pt>
                <c:pt idx="90" formatCode="&quot;$&quot;#,##0">
                  <c:v>52561869.159999996</c:v>
                </c:pt>
                <c:pt idx="91" formatCode="&quot;$&quot;#,##0">
                  <c:v>56120372.75</c:v>
                </c:pt>
                <c:pt idx="92" formatCode="&quot;$&quot;#,##0">
                  <c:v>60079262.75</c:v>
                </c:pt>
                <c:pt idx="93" formatCode="&quot;$&quot;#,##0">
                  <c:v>56422191.539999999</c:v>
                </c:pt>
                <c:pt idx="94" formatCode="&quot;$&quot;#,##0">
                  <c:v>55802805.100000001</c:v>
                </c:pt>
                <c:pt idx="95" formatCode="&quot;$&quot;#,##0">
                  <c:v>59820586.82</c:v>
                </c:pt>
                <c:pt idx="96" formatCode="&quot;$&quot;#,##0">
                  <c:v>61100000</c:v>
                </c:pt>
                <c:pt idx="97" formatCode="&quot;$&quot;#,##0">
                  <c:v>67500000</c:v>
                </c:pt>
                <c:pt idx="98" formatCode="&quot;$&quot;#,##0">
                  <c:v>55800000</c:v>
                </c:pt>
                <c:pt idx="99" formatCode="&quot;$&quot;#,##0">
                  <c:v>70500000</c:v>
                </c:pt>
                <c:pt idx="100" formatCode="&quot;$&quot;#,##0">
                  <c:v>84700000</c:v>
                </c:pt>
                <c:pt idx="101" formatCode="&quot;$&quot;#,##0">
                  <c:v>92600000</c:v>
                </c:pt>
                <c:pt idx="102" formatCode="&quot;$&quot;#,##0">
                  <c:v>102800000</c:v>
                </c:pt>
                <c:pt idx="103" formatCode="&quot;$&quot;#,##0">
                  <c:v>114800000</c:v>
                </c:pt>
                <c:pt idx="104" formatCode="&quot;$&quot;#,##0">
                  <c:v>99300000</c:v>
                </c:pt>
                <c:pt idx="105" formatCode="&quot;$&quot;#,##0">
                  <c:v>100400000</c:v>
                </c:pt>
                <c:pt idx="106" formatCode="&quot;$&quot;#,##0">
                  <c:v>107733000</c:v>
                </c:pt>
                <c:pt idx="107" formatCode="&quot;$&quot;#,##0">
                  <c:v>110100000</c:v>
                </c:pt>
                <c:pt idx="108" formatCode="&quot;$&quot;#,##0">
                  <c:v>115100000</c:v>
                </c:pt>
                <c:pt idx="109" formatCode="&quot;$&quot;#,##0">
                  <c:v>116600000</c:v>
                </c:pt>
                <c:pt idx="110" formatCode="&quot;$&quot;#,##0">
                  <c:v>122900000</c:v>
                </c:pt>
                <c:pt idx="111" formatCode="&quot;$&quot;#,##0">
                  <c:v>120100000</c:v>
                </c:pt>
                <c:pt idx="112" formatCode="&quot;$&quot;#,##0">
                  <c:v>140200000</c:v>
                </c:pt>
                <c:pt idx="113" formatCode="&quot;$&quot;#,##0">
                  <c:v>131400000</c:v>
                </c:pt>
                <c:pt idx="114" formatCode="&quot;$&quot;#,##0">
                  <c:v>126100000</c:v>
                </c:pt>
              </c:numCache>
            </c:numRef>
          </c:val>
          <c:smooth val="0"/>
          <c:extLst>
            <c:ext xmlns:c16="http://schemas.microsoft.com/office/drawing/2014/chart" uri="{C3380CC4-5D6E-409C-BE32-E72D297353CC}">
              <c16:uniqueId val="{00000003-EB17-461B-9373-F9A5836C2B86}"/>
            </c:ext>
          </c:extLst>
        </c:ser>
        <c:dLbls>
          <c:showLegendKey val="0"/>
          <c:showVal val="0"/>
          <c:showCatName val="0"/>
          <c:showSerName val="0"/>
          <c:showPercent val="0"/>
          <c:showBubbleSize val="0"/>
        </c:dLbls>
        <c:marker val="1"/>
        <c:smooth val="0"/>
        <c:axId val="640408896"/>
        <c:axId val="640407912"/>
      </c:lineChart>
      <c:catAx>
        <c:axId val="538477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8477552"/>
        <c:crosses val="autoZero"/>
        <c:auto val="1"/>
        <c:lblAlgn val="ctr"/>
        <c:lblOffset val="100"/>
        <c:noMultiLvlLbl val="0"/>
      </c:catAx>
      <c:valAx>
        <c:axId val="5384775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8477224"/>
        <c:crosses val="autoZero"/>
        <c:crossBetween val="between"/>
      </c:valAx>
      <c:valAx>
        <c:axId val="640407912"/>
        <c:scaling>
          <c:orientation val="minMax"/>
          <c:max val="160000000"/>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0408896"/>
        <c:crosses val="max"/>
        <c:crossBetween val="between"/>
      </c:valAx>
      <c:catAx>
        <c:axId val="640408896"/>
        <c:scaling>
          <c:orientation val="minMax"/>
        </c:scaling>
        <c:delete val="1"/>
        <c:axPos val="b"/>
        <c:majorTickMark val="out"/>
        <c:minorTickMark val="none"/>
        <c:tickLblPos val="nextTo"/>
        <c:crossAx val="640407912"/>
        <c:crosses val="autoZero"/>
        <c:auto val="1"/>
        <c:lblAlgn val="ctr"/>
        <c:lblOffset val="100"/>
        <c:noMultiLvlLbl val="0"/>
      </c:catAx>
      <c:spPr>
        <a:noFill/>
        <a:ln>
          <a:noFill/>
        </a:ln>
        <a:effectLst/>
      </c:spPr>
    </c:plotArea>
    <c:legend>
      <c:legendPos val="b"/>
      <c:layout>
        <c:manualLayout>
          <c:xMode val="edge"/>
          <c:yMode val="edge"/>
          <c:x val="0.35790812329753108"/>
          <c:y val="0.94727624608991901"/>
          <c:w val="0.39130540586238777"/>
          <c:h val="3.889464396030863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0.8829</cdr:x>
      <cdr:y>0.25488</cdr:y>
    </cdr:from>
    <cdr:to>
      <cdr:x>0.90709</cdr:x>
      <cdr:y>0.7269</cdr:y>
    </cdr:to>
    <cdr:sp macro="" textlink="">
      <cdr:nvSpPr>
        <cdr:cNvPr id="2" name="Arrow: Up 1">
          <a:extLst xmlns:a="http://schemas.openxmlformats.org/drawingml/2006/main">
            <a:ext uri="{FF2B5EF4-FFF2-40B4-BE49-F238E27FC236}">
              <a16:creationId xmlns:a16="http://schemas.microsoft.com/office/drawing/2014/main" id="{1BC67EC5-7676-4CD4-B289-C50EF2978877}"/>
            </a:ext>
          </a:extLst>
        </cdr:cNvPr>
        <cdr:cNvSpPr/>
      </cdr:nvSpPr>
      <cdr:spPr>
        <a:xfrm xmlns:a="http://schemas.openxmlformats.org/drawingml/2006/main">
          <a:off x="7158938" y="1111053"/>
          <a:ext cx="196143" cy="2057599"/>
        </a:xfrm>
        <a:prstGeom xmlns:a="http://schemas.openxmlformats.org/drawingml/2006/main" prst="upArrow">
          <a:avLst/>
        </a:prstGeom>
        <a:solidFill xmlns:a="http://schemas.openxmlformats.org/drawingml/2006/main">
          <a:srgbClr val="FF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highlight>
              <a:srgbClr val="FF0000"/>
            </a:highlight>
          </a:endParaRPr>
        </a:p>
      </cdr:txBody>
    </cdr:sp>
  </cdr:relSizeAnchor>
  <cdr:relSizeAnchor xmlns:cdr="http://schemas.openxmlformats.org/drawingml/2006/chartDrawing">
    <cdr:from>
      <cdr:x>0.84933</cdr:x>
      <cdr:y>0.72468</cdr:y>
    </cdr:from>
    <cdr:to>
      <cdr:x>0.92369</cdr:x>
      <cdr:y>0.77463</cdr:y>
    </cdr:to>
    <cdr:sp macro="" textlink="">
      <cdr:nvSpPr>
        <cdr:cNvPr id="3" name="Flowchart: Process 2">
          <a:extLst xmlns:a="http://schemas.openxmlformats.org/drawingml/2006/main">
            <a:ext uri="{FF2B5EF4-FFF2-40B4-BE49-F238E27FC236}">
              <a16:creationId xmlns:a16="http://schemas.microsoft.com/office/drawing/2014/main" id="{BD3D829A-1935-4FD3-BB90-083A949D35DB}"/>
            </a:ext>
          </a:extLst>
        </cdr:cNvPr>
        <cdr:cNvSpPr/>
      </cdr:nvSpPr>
      <cdr:spPr>
        <a:xfrm xmlns:a="http://schemas.openxmlformats.org/drawingml/2006/main">
          <a:off x="6886732" y="3158977"/>
          <a:ext cx="602928" cy="217714"/>
        </a:xfrm>
        <a:prstGeom xmlns:a="http://schemas.openxmlformats.org/drawingml/2006/main" prst="flowChartProcess">
          <a:avLst/>
        </a:prstGeom>
        <a:solidFill xmlns:a="http://schemas.openxmlformats.org/drawingml/2006/main">
          <a:srgbClr val="FF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l"/>
          <a:r>
            <a:rPr lang="en-US" sz="800" b="1" dirty="0"/>
            <a:t>COVID-19</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bwMode="auto">
          <a:xfrm>
            <a:off x="2" y="0"/>
            <a:ext cx="3036888"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097" tIns="46551" rIns="93097" bIns="46551" numCol="1" anchor="t" anchorCtr="0" compatLnSpc="1">
            <a:prstTxWarp prst="textNoShape">
              <a:avLst/>
            </a:prstTxWarp>
          </a:bodyPr>
          <a:lstStyle>
            <a:lvl1pPr defTabSz="931589">
              <a:defRPr kumimoji="0" sz="1200">
                <a:latin typeface="Arial" charset="0"/>
              </a:defRPr>
            </a:lvl1pPr>
          </a:lstStyle>
          <a:p>
            <a:pPr>
              <a:defRPr/>
            </a:pPr>
            <a:endParaRPr lang="en-US" dirty="0"/>
          </a:p>
        </p:txBody>
      </p:sp>
      <p:sp>
        <p:nvSpPr>
          <p:cNvPr id="133123" name="Rectangle 3"/>
          <p:cNvSpPr>
            <a:spLocks noGrp="1" noChangeArrowheads="1"/>
          </p:cNvSpPr>
          <p:nvPr>
            <p:ph type="dt" sz="quarter" idx="1"/>
          </p:nvPr>
        </p:nvSpPr>
        <p:spPr bwMode="auto">
          <a:xfrm>
            <a:off x="3971926" y="0"/>
            <a:ext cx="3036888"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097" tIns="46551" rIns="93097" bIns="46551" numCol="1" anchor="t" anchorCtr="0" compatLnSpc="1">
            <a:prstTxWarp prst="textNoShape">
              <a:avLst/>
            </a:prstTxWarp>
          </a:bodyPr>
          <a:lstStyle>
            <a:lvl1pPr algn="r" defTabSz="931589">
              <a:defRPr kumimoji="0" sz="1200">
                <a:latin typeface="Arial" charset="0"/>
              </a:defRPr>
            </a:lvl1pPr>
          </a:lstStyle>
          <a:p>
            <a:pPr>
              <a:defRPr/>
            </a:pPr>
            <a:fld id="{09BCCE66-3D35-45A4-97FA-90F9CCBB5841}" type="datetime1">
              <a:rPr lang="en-US"/>
              <a:pPr>
                <a:defRPr/>
              </a:pPr>
              <a:t>3/13/2022</a:t>
            </a:fld>
            <a:endParaRPr lang="en-US" dirty="0"/>
          </a:p>
        </p:txBody>
      </p:sp>
      <p:sp>
        <p:nvSpPr>
          <p:cNvPr id="133124" name="Rectangle 4"/>
          <p:cNvSpPr>
            <a:spLocks noGrp="1" noChangeArrowheads="1"/>
          </p:cNvSpPr>
          <p:nvPr>
            <p:ph type="ftr" sz="quarter" idx="2"/>
          </p:nvPr>
        </p:nvSpPr>
        <p:spPr bwMode="auto">
          <a:xfrm>
            <a:off x="2" y="8829675"/>
            <a:ext cx="3036888"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097" tIns="46551" rIns="93097" bIns="46551" numCol="1" anchor="b" anchorCtr="0" compatLnSpc="1">
            <a:prstTxWarp prst="textNoShape">
              <a:avLst/>
            </a:prstTxWarp>
          </a:bodyPr>
          <a:lstStyle>
            <a:lvl1pPr defTabSz="931589">
              <a:defRPr kumimoji="0" sz="1200">
                <a:latin typeface="Arial" charset="0"/>
              </a:defRPr>
            </a:lvl1pPr>
          </a:lstStyle>
          <a:p>
            <a:pPr>
              <a:defRPr/>
            </a:pPr>
            <a:endParaRPr lang="en-US" dirty="0"/>
          </a:p>
        </p:txBody>
      </p:sp>
      <p:sp>
        <p:nvSpPr>
          <p:cNvPr id="133125" name="Rectangle 5"/>
          <p:cNvSpPr>
            <a:spLocks noGrp="1" noChangeArrowheads="1"/>
          </p:cNvSpPr>
          <p:nvPr>
            <p:ph type="sldNum" sz="quarter" idx="3"/>
          </p:nvPr>
        </p:nvSpPr>
        <p:spPr bwMode="auto">
          <a:xfrm>
            <a:off x="3971926" y="8829675"/>
            <a:ext cx="3036888"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097" tIns="46551" rIns="93097" bIns="46551" numCol="1" anchor="b" anchorCtr="0" compatLnSpc="1">
            <a:prstTxWarp prst="textNoShape">
              <a:avLst/>
            </a:prstTxWarp>
          </a:bodyPr>
          <a:lstStyle>
            <a:lvl1pPr algn="r" defTabSz="931589">
              <a:defRPr kumimoji="0" sz="1200">
                <a:latin typeface="Arial" charset="0"/>
              </a:defRPr>
            </a:lvl1pPr>
          </a:lstStyle>
          <a:p>
            <a:pPr>
              <a:defRPr/>
            </a:pPr>
            <a:fld id="{45F96E47-C8E2-4485-8231-C437400F7202}" type="slidenum">
              <a:rPr lang="en-US"/>
              <a:pPr>
                <a:defRPr/>
              </a:pPr>
              <a:t>‹#›</a:t>
            </a:fld>
            <a:endParaRPr lang="en-US" dirty="0"/>
          </a:p>
        </p:txBody>
      </p:sp>
    </p:spTree>
    <p:extLst>
      <p:ext uri="{BB962C8B-B14F-4D97-AF65-F5344CB8AC3E}">
        <p14:creationId xmlns:p14="http://schemas.microsoft.com/office/powerpoint/2010/main" val="11271152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2" y="0"/>
            <a:ext cx="3036888"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097" tIns="46551" rIns="93097" bIns="46551" numCol="1" anchor="t" anchorCtr="0" compatLnSpc="1">
            <a:prstTxWarp prst="textNoShape">
              <a:avLst/>
            </a:prstTxWarp>
          </a:bodyPr>
          <a:lstStyle>
            <a:lvl1pPr defTabSz="931589">
              <a:defRPr kumimoji="0" sz="1200">
                <a:latin typeface="Arial" charset="0"/>
              </a:defRPr>
            </a:lvl1pPr>
          </a:lstStyle>
          <a:p>
            <a:pPr>
              <a:defRPr/>
            </a:pPr>
            <a:endParaRPr lang="en-US" dirty="0"/>
          </a:p>
        </p:txBody>
      </p:sp>
      <p:sp>
        <p:nvSpPr>
          <p:cNvPr id="96259" name="Rectangle 3"/>
          <p:cNvSpPr>
            <a:spLocks noGrp="1" noChangeArrowheads="1"/>
          </p:cNvSpPr>
          <p:nvPr>
            <p:ph type="dt" idx="1"/>
          </p:nvPr>
        </p:nvSpPr>
        <p:spPr bwMode="auto">
          <a:xfrm>
            <a:off x="3971926" y="0"/>
            <a:ext cx="3036888"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097" tIns="46551" rIns="93097" bIns="46551" numCol="1" anchor="t" anchorCtr="0" compatLnSpc="1">
            <a:prstTxWarp prst="textNoShape">
              <a:avLst/>
            </a:prstTxWarp>
          </a:bodyPr>
          <a:lstStyle>
            <a:lvl1pPr algn="r" defTabSz="931589">
              <a:defRPr kumimoji="0" sz="1200">
                <a:latin typeface="Arial" charset="0"/>
              </a:defRPr>
            </a:lvl1pPr>
          </a:lstStyle>
          <a:p>
            <a:pPr>
              <a:defRPr/>
            </a:pPr>
            <a:fld id="{2EB3FD11-F4A1-4B36-A0F0-C667122A5EF3}" type="datetime1">
              <a:rPr lang="en-US"/>
              <a:pPr>
                <a:defRPr/>
              </a:pPr>
              <a:t>3/13/2022</a:t>
            </a:fld>
            <a:endParaRPr lang="en-US" dirty="0"/>
          </a:p>
        </p:txBody>
      </p:sp>
      <p:sp>
        <p:nvSpPr>
          <p:cNvPr id="65540" name="Rectangle 4"/>
          <p:cNvSpPr>
            <a:spLocks noGrp="1" noRot="1" noChangeAspect="1" noChangeArrowheads="1" noTextEdit="1"/>
          </p:cNvSpPr>
          <p:nvPr>
            <p:ph type="sldImg" idx="2"/>
          </p:nvPr>
        </p:nvSpPr>
        <p:spPr bwMode="auto">
          <a:xfrm>
            <a:off x="1185863" y="698500"/>
            <a:ext cx="4643437" cy="3484563"/>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96261" name="Rectangle 5"/>
          <p:cNvSpPr>
            <a:spLocks noGrp="1" noChangeArrowheads="1"/>
          </p:cNvSpPr>
          <p:nvPr>
            <p:ph type="body" sz="quarter" idx="3"/>
          </p:nvPr>
        </p:nvSpPr>
        <p:spPr bwMode="auto">
          <a:xfrm>
            <a:off x="700089" y="4414839"/>
            <a:ext cx="5610225" cy="41830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097" tIns="46551" rIns="93097" bIns="4655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6262" name="Rectangle 6"/>
          <p:cNvSpPr>
            <a:spLocks noGrp="1" noChangeArrowheads="1"/>
          </p:cNvSpPr>
          <p:nvPr>
            <p:ph type="ftr" sz="quarter" idx="4"/>
          </p:nvPr>
        </p:nvSpPr>
        <p:spPr bwMode="auto">
          <a:xfrm>
            <a:off x="2" y="8829675"/>
            <a:ext cx="3036888"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097" tIns="46551" rIns="93097" bIns="46551" numCol="1" anchor="b" anchorCtr="0" compatLnSpc="1">
            <a:prstTxWarp prst="textNoShape">
              <a:avLst/>
            </a:prstTxWarp>
          </a:bodyPr>
          <a:lstStyle>
            <a:lvl1pPr defTabSz="931589">
              <a:defRPr kumimoji="0" sz="1200">
                <a:latin typeface="Arial" charset="0"/>
              </a:defRPr>
            </a:lvl1pPr>
          </a:lstStyle>
          <a:p>
            <a:pPr>
              <a:defRPr/>
            </a:pPr>
            <a:endParaRPr lang="en-US" dirty="0"/>
          </a:p>
        </p:txBody>
      </p:sp>
      <p:sp>
        <p:nvSpPr>
          <p:cNvPr id="96263" name="Rectangle 7"/>
          <p:cNvSpPr>
            <a:spLocks noGrp="1" noChangeArrowheads="1"/>
          </p:cNvSpPr>
          <p:nvPr>
            <p:ph type="sldNum" sz="quarter" idx="5"/>
          </p:nvPr>
        </p:nvSpPr>
        <p:spPr bwMode="auto">
          <a:xfrm>
            <a:off x="3971926" y="8829675"/>
            <a:ext cx="3036888"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097" tIns="46551" rIns="93097" bIns="46551" numCol="1" anchor="b" anchorCtr="0" compatLnSpc="1">
            <a:prstTxWarp prst="textNoShape">
              <a:avLst/>
            </a:prstTxWarp>
          </a:bodyPr>
          <a:lstStyle>
            <a:lvl1pPr algn="r" defTabSz="931589">
              <a:defRPr kumimoji="0" sz="1200">
                <a:latin typeface="Arial" charset="0"/>
              </a:defRPr>
            </a:lvl1pPr>
          </a:lstStyle>
          <a:p>
            <a:pPr>
              <a:defRPr/>
            </a:pPr>
            <a:fld id="{650A5DD0-1CB4-4EBD-9286-DD7038B13226}" type="slidenum">
              <a:rPr lang="en-US"/>
              <a:pPr>
                <a:defRPr/>
              </a:pPr>
              <a:t>‹#›</a:t>
            </a:fld>
            <a:endParaRPr lang="en-US" dirty="0"/>
          </a:p>
        </p:txBody>
      </p:sp>
    </p:spTree>
    <p:extLst>
      <p:ext uri="{BB962C8B-B14F-4D97-AF65-F5344CB8AC3E}">
        <p14:creationId xmlns:p14="http://schemas.microsoft.com/office/powerpoint/2010/main" val="1972557522"/>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daretodreamfilm.com/"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2EB3FD11-F4A1-4B36-A0F0-C667122A5EF3}" type="datetime1">
              <a:rPr lang="en-US" smtClean="0"/>
              <a:pPr>
                <a:defRPr/>
              </a:pPr>
              <a:t>3/13/2022</a:t>
            </a:fld>
            <a:endParaRPr lang="en-US" dirty="0"/>
          </a:p>
        </p:txBody>
      </p:sp>
      <p:sp>
        <p:nvSpPr>
          <p:cNvPr id="5" name="Slide Number Placeholder 4"/>
          <p:cNvSpPr>
            <a:spLocks noGrp="1"/>
          </p:cNvSpPr>
          <p:nvPr>
            <p:ph type="sldNum" sz="quarter" idx="5"/>
          </p:nvPr>
        </p:nvSpPr>
        <p:spPr/>
        <p:txBody>
          <a:bodyPr/>
          <a:lstStyle/>
          <a:p>
            <a:pPr>
              <a:defRPr/>
            </a:pPr>
            <a:fld id="{650A5DD0-1CB4-4EBD-9286-DD7038B13226}" type="slidenum">
              <a:rPr lang="en-US" smtClean="0"/>
              <a:pPr>
                <a:defRPr/>
              </a:pPr>
              <a:t>1</a:t>
            </a:fld>
            <a:endParaRPr lang="en-US" dirty="0"/>
          </a:p>
        </p:txBody>
      </p:sp>
    </p:spTree>
    <p:extLst>
      <p:ext uri="{BB962C8B-B14F-4D97-AF65-F5344CB8AC3E}">
        <p14:creationId xmlns:p14="http://schemas.microsoft.com/office/powerpoint/2010/main" val="3601380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dirty="0">
                <a:solidFill>
                  <a:srgbClr val="000000"/>
                </a:solidFill>
                <a:latin typeface="Arial" pitchFamily="34" charset="0"/>
                <a:ea typeface="ＭＳ Ｐゴシック" pitchFamily="34" charset="-128"/>
                <a:cs typeface="ヒラギノ角ゴ Pro W3" pitchFamily="-84" charset="-128"/>
              </a:rPr>
              <a:t>In 1917, the Rotary Club of Kansas City, Missouri, USA, (#13 ) made the first contribution, $26.50, to the endowment fund that Arch Klumph had suggested in his convention speech. But for almost a decade, the endowment went largely unknown and received very few contributions. </a:t>
            </a:r>
          </a:p>
          <a:p>
            <a:pPr marL="171450" indent="-171450">
              <a:buFont typeface="Arial" panose="020B0604020202020204" pitchFamily="34" charset="0"/>
              <a:buChar char="•"/>
            </a:pPr>
            <a:r>
              <a:rPr lang="en-US" altLang="en-US" dirty="0">
                <a:solidFill>
                  <a:srgbClr val="000000"/>
                </a:solidFill>
                <a:latin typeface="Arial" pitchFamily="34" charset="0"/>
                <a:ea typeface="ＭＳ Ｐゴシック" pitchFamily="34" charset="-128"/>
                <a:cs typeface="ヒラギノ角ゴ Pro W3" pitchFamily="-84" charset="-128"/>
              </a:rPr>
              <a:t>In </a:t>
            </a:r>
            <a:r>
              <a:rPr lang="en-US" altLang="en-US" b="1" dirty="0">
                <a:solidFill>
                  <a:srgbClr val="000000"/>
                </a:solidFill>
                <a:latin typeface="Arial" pitchFamily="34" charset="0"/>
                <a:ea typeface="ＭＳ Ｐゴシック" pitchFamily="34" charset="-128"/>
                <a:cs typeface="ヒラギノ角ゴ Pro W3" pitchFamily="-84" charset="-128"/>
              </a:rPr>
              <a:t>2017</a:t>
            </a:r>
            <a:r>
              <a:rPr lang="en-US" altLang="en-US" dirty="0">
                <a:solidFill>
                  <a:srgbClr val="000000"/>
                </a:solidFill>
                <a:latin typeface="Arial" pitchFamily="34" charset="0"/>
                <a:ea typeface="ＭＳ Ｐゴシック" pitchFamily="34" charset="-128"/>
                <a:cs typeface="ヒラギノ角ゴ Pro W3" pitchFamily="-84" charset="-128"/>
              </a:rPr>
              <a:t>, the International Rotary Convention celebrated the 100</a:t>
            </a:r>
            <a:r>
              <a:rPr lang="en-US" altLang="en-US" baseline="30000" dirty="0">
                <a:solidFill>
                  <a:srgbClr val="000000"/>
                </a:solidFill>
                <a:latin typeface="Arial" pitchFamily="34" charset="0"/>
                <a:ea typeface="ＭＳ Ｐゴシック" pitchFamily="34" charset="-128"/>
                <a:cs typeface="ヒラギノ角ゴ Pro W3" pitchFamily="-84" charset="-128"/>
              </a:rPr>
              <a:t>th</a:t>
            </a:r>
            <a:r>
              <a:rPr lang="en-US" altLang="en-US" dirty="0">
                <a:solidFill>
                  <a:srgbClr val="000000"/>
                </a:solidFill>
                <a:latin typeface="Arial" pitchFamily="34" charset="0"/>
                <a:ea typeface="ＭＳ Ｐゴシック" pitchFamily="34" charset="-128"/>
                <a:cs typeface="ヒラギノ角ゴ Pro W3" pitchFamily="-84" charset="-128"/>
              </a:rPr>
              <a:t> Anniversary of the TRF. Those who attended the Atlanta convention may recall the figure of $26.50.  Representing the first donation in 1917 was featured in a number of fees and incentives for the convention and a challenge to each Rotarians to contribute $26.50 to TRF to honor our first century of service. And actually there were significant dollars raised from Rotarians to celebrate $26.50.</a:t>
            </a:r>
          </a:p>
          <a:p>
            <a:endParaRPr lang="en-US" altLang="en-US" dirty="0">
              <a:solidFill>
                <a:srgbClr val="000000"/>
              </a:solidFill>
              <a:latin typeface="Arial" pitchFamily="34" charset="0"/>
              <a:ea typeface="ＭＳ Ｐゴシック" pitchFamily="34" charset="-128"/>
              <a:cs typeface="ヒラギノ角ゴ Pro W3" pitchFamily="-84" charset="-128"/>
            </a:endParaRPr>
          </a:p>
          <a:p>
            <a:r>
              <a:rPr lang="en-US" altLang="en-US" dirty="0">
                <a:solidFill>
                  <a:srgbClr val="000000"/>
                </a:solidFill>
                <a:latin typeface="Arial" pitchFamily="34" charset="0"/>
                <a:ea typeface="ＭＳ Ｐゴシック" pitchFamily="34" charset="-128"/>
                <a:cs typeface="ヒラギノ角ゴ Pro W3" pitchFamily="-84" charset="-128"/>
              </a:rPr>
              <a:t> </a:t>
            </a:r>
          </a:p>
          <a:p>
            <a:endParaRPr lang="en-US" altLang="en-US" dirty="0">
              <a:latin typeface="Arial" pitchFamily="34" charset="0"/>
              <a:ea typeface="ＭＳ Ｐゴシック" pitchFamily="34" charset="-128"/>
              <a:cs typeface="ヒラギノ角ゴ Pro W3" pitchFamily="-84" charset="-128"/>
            </a:endParaRPr>
          </a:p>
          <a:p>
            <a:endParaRPr lang="en-US"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3/13/2022</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10</a:t>
            </a:fld>
            <a:endParaRPr lang="en-US" dirty="0"/>
          </a:p>
        </p:txBody>
      </p:sp>
    </p:spTree>
    <p:extLst>
      <p:ext uri="{BB962C8B-B14F-4D97-AF65-F5344CB8AC3E}">
        <p14:creationId xmlns:p14="http://schemas.microsoft.com/office/powerpoint/2010/main" val="3603941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solidFill>
                  <a:srgbClr val="000000"/>
                </a:solidFill>
                <a:latin typeface="Arial" pitchFamily="34" charset="0"/>
                <a:ea typeface="ＭＳ Ｐゴシック" pitchFamily="34" charset="-128"/>
                <a:cs typeface="ヒラギノ角ゴ Pro W3" pitchFamily="-84" charset="-128"/>
              </a:rPr>
              <a:t>*  </a:t>
            </a:r>
            <a:r>
              <a:rPr lang="en-US" altLang="en-US" u="sng" dirty="0">
                <a:solidFill>
                  <a:srgbClr val="000000"/>
                </a:solidFill>
                <a:latin typeface="Arial" pitchFamily="34" charset="0"/>
                <a:ea typeface="ＭＳ Ｐゴシック" pitchFamily="34" charset="-128"/>
                <a:cs typeface="ヒラギノ角ゴ Pro W3" pitchFamily="-84" charset="-128"/>
              </a:rPr>
              <a:t>Have attendee read Klumph’s quote.</a:t>
            </a:r>
          </a:p>
          <a:p>
            <a:r>
              <a:rPr lang="en-US" altLang="en-US" dirty="0">
                <a:solidFill>
                  <a:srgbClr val="000000"/>
                </a:solidFill>
                <a:latin typeface="Arial" pitchFamily="34" charset="0"/>
                <a:ea typeface="ＭＳ Ｐゴシック" pitchFamily="34" charset="-128"/>
                <a:cs typeface="ヒラギノ角ゴ Pro W3" pitchFamily="-84" charset="-128"/>
              </a:rPr>
              <a:t>*  In 1927, Rotary leaders began to show greater interest in the endowment, and the following year, convention delegates formally changed its name to The Rotary Foundation. They also agreed to enlarge its scope and establish a five-member Board of Trustees.  </a:t>
            </a:r>
          </a:p>
          <a:p>
            <a:r>
              <a:rPr lang="en-US" altLang="en-US" dirty="0">
                <a:solidFill>
                  <a:srgbClr val="000000"/>
                </a:solidFill>
                <a:latin typeface="Arial" pitchFamily="34" charset="0"/>
                <a:ea typeface="ＭＳ Ｐゴシック" pitchFamily="34" charset="-128"/>
                <a:cs typeface="ヒラギノ角ゴ Pro W3" pitchFamily="-84" charset="-128"/>
              </a:rPr>
              <a:t>*  The Rotary President appointed the first trustees and named Arch Klumph the trustee chair. He served as chair for seven years, educating Rotarians about the Foundation and encouraging them to contribute. </a:t>
            </a:r>
          </a:p>
          <a:p>
            <a:r>
              <a:rPr lang="en-US" altLang="en-US" dirty="0">
                <a:solidFill>
                  <a:srgbClr val="000000"/>
                </a:solidFill>
                <a:latin typeface="Arial" pitchFamily="34" charset="0"/>
                <a:ea typeface="ＭＳ Ｐゴシック" pitchFamily="34" charset="-128"/>
                <a:cs typeface="ヒラギノ角ゴ Pro W3" pitchFamily="-84" charset="-128"/>
              </a:rPr>
              <a:t>* As mentioned in a previous slide Arch repeated “</a:t>
            </a:r>
            <a:r>
              <a:rPr lang="en-US" altLang="en-US" b="1" u="sng" dirty="0">
                <a:solidFill>
                  <a:srgbClr val="000000"/>
                </a:solidFill>
                <a:latin typeface="Arial" pitchFamily="34" charset="0"/>
                <a:ea typeface="ＭＳ Ｐゴシック" pitchFamily="34" charset="-128"/>
                <a:cs typeface="ヒラギノ角ゴ Pro W3" pitchFamily="-84" charset="-128"/>
              </a:rPr>
              <a:t>Although Arch believed strongly in the need for the Foundation, and again he emphasized that all contributions should be voluntary. He did not want Rotarians to view the Foundation as a tax or assessment on clubs or members, which would have violated the association’s constitution. </a:t>
            </a:r>
          </a:p>
          <a:p>
            <a:r>
              <a:rPr lang="en-US" altLang="en-US" dirty="0">
                <a:solidFill>
                  <a:srgbClr val="000000"/>
                </a:solidFill>
                <a:latin typeface="Arial" pitchFamily="34" charset="0"/>
                <a:ea typeface="ＭＳ Ｐゴシック" pitchFamily="34" charset="-128"/>
                <a:cs typeface="ヒラギノ角ゴ Pro W3" pitchFamily="-84" charset="-128"/>
              </a:rPr>
              <a:t>* Today, the Foundation has 15 trustees who manage the Foundation’s business.</a:t>
            </a:r>
            <a:r>
              <a:rPr lang="en-US" altLang="en-US" baseline="0" dirty="0">
                <a:solidFill>
                  <a:srgbClr val="000000"/>
                </a:solidFill>
                <a:latin typeface="Arial" pitchFamily="34" charset="0"/>
                <a:ea typeface="ＭＳ Ｐゴシック" pitchFamily="34" charset="-128"/>
                <a:cs typeface="ヒラギノ角ゴ Pro W3" pitchFamily="-84" charset="-128"/>
              </a:rPr>
              <a:t> </a:t>
            </a:r>
            <a:r>
              <a:rPr lang="en-US" altLang="en-US" dirty="0">
                <a:solidFill>
                  <a:srgbClr val="000000"/>
                </a:solidFill>
                <a:latin typeface="Arial" pitchFamily="34" charset="0"/>
                <a:ea typeface="ＭＳ Ｐゴシック" pitchFamily="34" charset="-128"/>
                <a:cs typeface="ヒラギノ角ゴ Pro W3" pitchFamily="-84" charset="-128"/>
              </a:rPr>
              <a:t>They are nominated by</a:t>
            </a:r>
            <a:r>
              <a:rPr lang="en-US" altLang="en-US" baseline="0" dirty="0">
                <a:solidFill>
                  <a:srgbClr val="000000"/>
                </a:solidFill>
                <a:latin typeface="Arial" pitchFamily="34" charset="0"/>
                <a:ea typeface="ＭＳ Ｐゴシック" pitchFamily="34" charset="-128"/>
                <a:cs typeface="ヒラギノ角ゴ Pro W3" pitchFamily="-84" charset="-128"/>
              </a:rPr>
              <a:t> the</a:t>
            </a:r>
            <a:r>
              <a:rPr lang="en-US" altLang="en-US" dirty="0">
                <a:solidFill>
                  <a:srgbClr val="000000"/>
                </a:solidFill>
                <a:latin typeface="Arial" pitchFamily="34" charset="0"/>
                <a:ea typeface="ＭＳ Ｐゴシック" pitchFamily="34" charset="-128"/>
                <a:cs typeface="ヒラギノ角ゴ Pro W3" pitchFamily="-84" charset="-128"/>
              </a:rPr>
              <a:t> RI president-elect and elected by the RI Board to serve four-year terms. The trustees elect a chair each year.</a:t>
            </a:r>
          </a:p>
          <a:p>
            <a:endParaRPr lang="en-US"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3/13/2022</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11</a:t>
            </a:fld>
            <a:endParaRPr lang="en-US" dirty="0"/>
          </a:p>
        </p:txBody>
      </p:sp>
    </p:spTree>
    <p:extLst>
      <p:ext uri="{BB962C8B-B14F-4D97-AF65-F5344CB8AC3E}">
        <p14:creationId xmlns:p14="http://schemas.microsoft.com/office/powerpoint/2010/main" val="2168527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solidFill>
                  <a:srgbClr val="000000"/>
                </a:solidFill>
                <a:latin typeface="Arial" pitchFamily="34" charset="0"/>
                <a:ea typeface="ＭＳ Ｐゴシック" pitchFamily="34" charset="-128"/>
                <a:cs typeface="ヒラギノ角ゴ Pro W3" pitchFamily="-84" charset="-128"/>
              </a:rPr>
              <a:t>*  In 1930, the Foundation made its first grant, $500 to the International Society for Crippled Children, now known as Easter Seals. </a:t>
            </a:r>
          </a:p>
          <a:p>
            <a:r>
              <a:rPr lang="en-US" altLang="en-US" dirty="0">
                <a:solidFill>
                  <a:srgbClr val="000000"/>
                </a:solidFill>
                <a:latin typeface="Arial" pitchFamily="34" charset="0"/>
                <a:ea typeface="ＭＳ Ｐゴシック" pitchFamily="34" charset="-128"/>
                <a:cs typeface="ヒラギノ角ゴ Pro W3" pitchFamily="-84" charset="-128"/>
              </a:rPr>
              <a:t>*  Rotarian Edgar “Daddy” Allen had founded Easter Seals in 1919. Rotary founder Paul Harris served on the society’s board of directors.</a:t>
            </a:r>
          </a:p>
          <a:p>
            <a:r>
              <a:rPr lang="en-US" altLang="en-US" dirty="0">
                <a:solidFill>
                  <a:srgbClr val="000000"/>
                </a:solidFill>
                <a:latin typeface="Arial" pitchFamily="34" charset="0"/>
                <a:ea typeface="ＭＳ Ｐゴシック" pitchFamily="34" charset="-128"/>
                <a:cs typeface="ヒラギノ角ゴ Pro W3" pitchFamily="-84" charset="-128"/>
              </a:rPr>
              <a:t>*  In this 1922 photo of the society’s founding members, Allen is in the front</a:t>
            </a:r>
            <a:r>
              <a:rPr lang="en-US" altLang="en-US" baseline="0" dirty="0">
                <a:solidFill>
                  <a:srgbClr val="000000"/>
                </a:solidFill>
                <a:latin typeface="Arial" pitchFamily="34" charset="0"/>
                <a:ea typeface="ＭＳ Ｐゴシック" pitchFamily="34" charset="-128"/>
                <a:cs typeface="ヒラギノ角ゴ Pro W3" pitchFamily="-84" charset="-128"/>
              </a:rPr>
              <a:t> row, third from the left, and Paul Harris is standing next to him, </a:t>
            </a:r>
            <a:r>
              <a:rPr lang="en-US" altLang="en-US" dirty="0">
                <a:solidFill>
                  <a:srgbClr val="000000"/>
                </a:solidFill>
                <a:latin typeface="Arial" pitchFamily="34" charset="0"/>
                <a:ea typeface="ＭＳ Ｐゴシック" pitchFamily="34" charset="-128"/>
                <a:cs typeface="ヒラギノ角ゴ Pro W3" pitchFamily="-84" charset="-128"/>
              </a:rPr>
              <a:t>fourth from the left.</a:t>
            </a:r>
          </a:p>
          <a:p>
            <a:endParaRPr lang="en-US" altLang="en-US" dirty="0">
              <a:solidFill>
                <a:srgbClr val="000000"/>
              </a:solidFill>
              <a:latin typeface="Arial" pitchFamily="34" charset="0"/>
              <a:ea typeface="ＭＳ Ｐゴシック" pitchFamily="34" charset="-128"/>
              <a:cs typeface="ヒラギノ角ゴ Pro W3" pitchFamily="-84" charset="-128"/>
            </a:endParaRPr>
          </a:p>
          <a:p>
            <a:endParaRPr lang="en-US" altLang="en-US" dirty="0">
              <a:latin typeface="Arial" pitchFamily="34" charset="0"/>
              <a:ea typeface="ＭＳ Ｐゴシック" pitchFamily="34" charset="-128"/>
              <a:cs typeface="ヒラギノ角ゴ Pro W3" pitchFamily="-84" charset="-128"/>
            </a:endParaRPr>
          </a:p>
          <a:p>
            <a:endParaRPr lang="en-US"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3/13/2022</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12</a:t>
            </a:fld>
            <a:endParaRPr lang="en-US" dirty="0"/>
          </a:p>
        </p:txBody>
      </p:sp>
    </p:spTree>
    <p:extLst>
      <p:ext uri="{BB962C8B-B14F-4D97-AF65-F5344CB8AC3E}">
        <p14:creationId xmlns:p14="http://schemas.microsoft.com/office/powerpoint/2010/main" val="2773345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solidFill>
                  <a:srgbClr val="000000"/>
                </a:solidFill>
                <a:latin typeface="Arial" pitchFamily="34" charset="0"/>
                <a:ea typeface="ＭＳ Ｐゴシック" pitchFamily="34" charset="-128"/>
                <a:cs typeface="ヒラギノ角ゴ Pro W3" pitchFamily="-84" charset="-128"/>
              </a:rPr>
              <a:t>*  During its early years, the Foundation explored ways to promote what was then known as the sixth object of Rotary: </a:t>
            </a:r>
            <a:r>
              <a:rPr lang="en-US" altLang="en-US" u="sng" dirty="0">
                <a:solidFill>
                  <a:srgbClr val="000000"/>
                </a:solidFill>
                <a:latin typeface="Arial" pitchFamily="34" charset="0"/>
                <a:ea typeface="ＭＳ Ｐゴシック" pitchFamily="34" charset="-128"/>
                <a:cs typeface="ヒラギノ角ゴ Pro W3" pitchFamily="-84" charset="-128"/>
              </a:rPr>
              <a:t>advancement of understanding, goodwill, and international peace.</a:t>
            </a:r>
          </a:p>
          <a:p>
            <a:r>
              <a:rPr lang="en-US" altLang="en-US" dirty="0">
                <a:solidFill>
                  <a:srgbClr val="000000"/>
                </a:solidFill>
                <a:latin typeface="Arial" pitchFamily="34" charset="0"/>
                <a:ea typeface="ＭＳ Ｐゴシック" pitchFamily="34" charset="-128"/>
                <a:cs typeface="ヒラギノ角ゴ Pro W3" pitchFamily="-84" charset="-128"/>
              </a:rPr>
              <a:t>*  In the early 1930s, the Foundation sponsored essay contests for secondary school students on peace-related topics and recognized the winners at the 1931 and 1933 conventions.</a:t>
            </a:r>
          </a:p>
          <a:p>
            <a:r>
              <a:rPr lang="en-US" altLang="en-US" dirty="0">
                <a:solidFill>
                  <a:srgbClr val="000000"/>
                </a:solidFill>
                <a:latin typeface="Arial" pitchFamily="34" charset="0"/>
                <a:ea typeface="ＭＳ Ｐゴシック" pitchFamily="34" charset="-128"/>
                <a:cs typeface="ヒラギノ角ゴ Pro W3" pitchFamily="-84" charset="-128"/>
              </a:rPr>
              <a:t>*  Institutes of International Understanding were another early initiative. The Foundation encouraged clubs to organize programs and invite prominent guest speakers to discuss critical world issues. The Foundation helped pay speakers’ expenses if the club could not afford them.</a:t>
            </a:r>
          </a:p>
          <a:p>
            <a:r>
              <a:rPr lang="en-US" altLang="en-US" dirty="0">
                <a:solidFill>
                  <a:srgbClr val="000000"/>
                </a:solidFill>
                <a:latin typeface="Arial" pitchFamily="34" charset="0"/>
                <a:ea typeface="ＭＳ Ｐゴシック" pitchFamily="34" charset="-128"/>
                <a:cs typeface="ヒラギノ角ゴ Pro W3" pitchFamily="-84" charset="-128"/>
              </a:rPr>
              <a:t>*  The high school students shown here were attending an Institute for International Understanding in Sturgis, Michigan, USA.</a:t>
            </a:r>
          </a:p>
          <a:p>
            <a:endParaRPr lang="en-US" altLang="en-US" dirty="0">
              <a:latin typeface="Arial" pitchFamily="34" charset="0"/>
              <a:ea typeface="ＭＳ Ｐゴシック" pitchFamily="34" charset="-128"/>
              <a:cs typeface="ヒラギノ角ゴ Pro W3" pitchFamily="-84" charset="-128"/>
            </a:endParaRPr>
          </a:p>
          <a:p>
            <a:endParaRPr lang="en-US"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3/13/2022</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13</a:t>
            </a:fld>
            <a:endParaRPr lang="en-US" dirty="0"/>
          </a:p>
        </p:txBody>
      </p:sp>
    </p:spTree>
    <p:extLst>
      <p:ext uri="{BB962C8B-B14F-4D97-AF65-F5344CB8AC3E}">
        <p14:creationId xmlns:p14="http://schemas.microsoft.com/office/powerpoint/2010/main" val="4105197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early photos of the evolving Rotary programs in clubs, serving communities, domestically and around the world.</a:t>
            </a:r>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3/13/2022</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14</a:t>
            </a:fld>
            <a:endParaRPr lang="en-US" dirty="0"/>
          </a:p>
        </p:txBody>
      </p:sp>
    </p:spTree>
    <p:extLst>
      <p:ext uri="{BB962C8B-B14F-4D97-AF65-F5344CB8AC3E}">
        <p14:creationId xmlns:p14="http://schemas.microsoft.com/office/powerpoint/2010/main" val="3921335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solidFill>
                  <a:srgbClr val="000000"/>
                </a:solidFill>
                <a:latin typeface="Arial" pitchFamily="34" charset="0"/>
                <a:ea typeface="ＭＳ Ｐゴシック" pitchFamily="34" charset="-128"/>
                <a:cs typeface="ヒラギノ角ゴ Pro W3" pitchFamily="-84" charset="-128"/>
              </a:rPr>
              <a:t>In 1947, the Foundation launched its first program: scholarships for graduate study. The first group of scholars, spotlighted here in </a:t>
            </a:r>
            <a:r>
              <a:rPr lang="en-US" altLang="en-US" i="0" dirty="0">
                <a:solidFill>
                  <a:srgbClr val="000000"/>
                </a:solidFill>
                <a:latin typeface="Arial" pitchFamily="34" charset="0"/>
                <a:ea typeface="ＭＳ Ｐゴシック" pitchFamily="34" charset="-128"/>
                <a:cs typeface="ヒラギノ角ゴ Pro W3" pitchFamily="-84" charset="-128"/>
              </a:rPr>
              <a:t>The Rotarian </a:t>
            </a:r>
            <a:r>
              <a:rPr lang="en-US" altLang="en-US" dirty="0">
                <a:solidFill>
                  <a:srgbClr val="000000"/>
                </a:solidFill>
                <a:latin typeface="Arial" pitchFamily="34" charset="0"/>
                <a:ea typeface="ＭＳ Ｐゴシック" pitchFamily="34" charset="-128"/>
                <a:cs typeface="ヒラギノ角ゴ Pro W3" pitchFamily="-84" charset="-128"/>
              </a:rPr>
              <a:t>magazine, began their studies in the 1947-48 academic year.</a:t>
            </a:r>
          </a:p>
          <a:p>
            <a:endParaRPr lang="en-US" altLang="en-US" dirty="0">
              <a:solidFill>
                <a:srgbClr val="000000"/>
              </a:solidFill>
              <a:latin typeface="Arial" pitchFamily="34" charset="0"/>
              <a:ea typeface="ＭＳ Ｐゴシック" pitchFamily="34" charset="-128"/>
              <a:cs typeface="ヒラギノ角ゴ Pro W3" pitchFamily="-84" charset="-128"/>
            </a:endParaRPr>
          </a:p>
          <a:p>
            <a:r>
              <a:rPr lang="en-US" altLang="en-US" dirty="0">
                <a:solidFill>
                  <a:srgbClr val="000000"/>
                </a:solidFill>
                <a:latin typeface="Arial" pitchFamily="34" charset="0"/>
                <a:ea typeface="ＭＳ Ｐゴシック" pitchFamily="34" charset="-128"/>
                <a:cs typeface="ヒラギノ角ゴ Pro W3" pitchFamily="-84" charset="-128"/>
              </a:rPr>
              <a:t>The program’s criteria have changed a few times during its seven decades,</a:t>
            </a:r>
            <a:r>
              <a:rPr lang="en-US" altLang="en-US" baseline="0" dirty="0">
                <a:solidFill>
                  <a:srgbClr val="000000"/>
                </a:solidFill>
                <a:latin typeface="Arial" pitchFamily="34" charset="0"/>
                <a:ea typeface="ＭＳ Ｐゴシック" pitchFamily="34" charset="-128"/>
                <a:cs typeface="ヒラギノ角ゴ Pro W3" pitchFamily="-84" charset="-128"/>
              </a:rPr>
              <a:t> and so has its name</a:t>
            </a:r>
            <a:r>
              <a:rPr lang="en-US" altLang="en-US" dirty="0">
                <a:solidFill>
                  <a:srgbClr val="000000"/>
                </a:solidFill>
                <a:latin typeface="Arial" pitchFamily="34" charset="0"/>
                <a:ea typeface="ＭＳ Ｐゴシック" pitchFamily="34" charset="-128"/>
                <a:cs typeface="ヒラギノ角ゴ Pro W3" pitchFamily="-84" charset="-128"/>
              </a:rPr>
              <a:t> — the students</a:t>
            </a:r>
            <a:r>
              <a:rPr lang="en-US" altLang="en-US" baseline="0" dirty="0">
                <a:solidFill>
                  <a:srgbClr val="000000"/>
                </a:solidFill>
                <a:latin typeface="Arial" pitchFamily="34" charset="0"/>
                <a:ea typeface="ＭＳ Ｐゴシック" pitchFamily="34" charset="-128"/>
                <a:cs typeface="ヒラギノ角ゴ Pro W3" pitchFamily="-84" charset="-128"/>
              </a:rPr>
              <a:t> have been called</a:t>
            </a:r>
            <a:r>
              <a:rPr lang="en-US" altLang="en-US" dirty="0">
                <a:solidFill>
                  <a:srgbClr val="000000"/>
                </a:solidFill>
                <a:latin typeface="Arial" pitchFamily="34" charset="0"/>
                <a:ea typeface="ＭＳ Ｐゴシック" pitchFamily="34" charset="-128"/>
                <a:cs typeface="ヒラギノ角ゴ Pro W3" pitchFamily="-84" charset="-128"/>
              </a:rPr>
              <a:t> Paul Harris Fellows, Ambassadorial Scholars, and Rotary Scholars. But the concept of sending promising students abroad for graduate study remains the same.</a:t>
            </a:r>
          </a:p>
          <a:p>
            <a:r>
              <a:rPr lang="en-US" altLang="en-US" dirty="0">
                <a:solidFill>
                  <a:srgbClr val="000000"/>
                </a:solidFill>
                <a:latin typeface="Arial" pitchFamily="34" charset="0"/>
                <a:ea typeface="ＭＳ Ｐゴシック" pitchFamily="34" charset="-128"/>
                <a:cs typeface="ヒラギノ角ゴ Pro W3" pitchFamily="-84" charset="-128"/>
              </a:rPr>
              <a:t> </a:t>
            </a:r>
          </a:p>
          <a:p>
            <a:r>
              <a:rPr lang="en-US" altLang="en-US" dirty="0">
                <a:solidFill>
                  <a:srgbClr val="000000"/>
                </a:solidFill>
                <a:latin typeface="Arial" pitchFamily="34" charset="0"/>
                <a:ea typeface="ＭＳ Ｐゴシック" pitchFamily="34" charset="-128"/>
                <a:cs typeface="ヒラギノ角ゴ Pro W3" pitchFamily="-84" charset="-128"/>
              </a:rPr>
              <a:t>Notable Rotary Scholars have included Helmut Jahn, architect; Keith Rayner, former Anglican archbishop and primate of Australia; Naoko Yamazaki, astronaut; Sadako Ogata, Japanese diplomat and UN High Commissioner for Refugees; and Roger Ebert, Pulitzer Prize-winning film critic.</a:t>
            </a:r>
          </a:p>
          <a:p>
            <a:endParaRPr lang="en-US" altLang="en-US" dirty="0">
              <a:solidFill>
                <a:srgbClr val="000000"/>
              </a:solidFill>
              <a:latin typeface="Arial" pitchFamily="34" charset="0"/>
              <a:ea typeface="ＭＳ Ｐゴシック" pitchFamily="34" charset="-128"/>
              <a:cs typeface="ヒラギノ角ゴ Pro W3" pitchFamily="-84" charset="-128"/>
            </a:endParaRPr>
          </a:p>
          <a:p>
            <a:r>
              <a:rPr lang="en-US" altLang="en-US" dirty="0">
                <a:solidFill>
                  <a:srgbClr val="000000"/>
                </a:solidFill>
                <a:latin typeface="Arial" pitchFamily="34" charset="0"/>
                <a:ea typeface="ＭＳ Ｐゴシック" pitchFamily="34" charset="-128"/>
                <a:cs typeface="ヒラギノ角ゴ Pro W3" pitchFamily="-84" charset="-128"/>
              </a:rPr>
              <a:t>EXTRA: Watch a video of Roger Ebert talking about his year as a Rotary Scholar at https://vimeo.com/63594762  </a:t>
            </a:r>
          </a:p>
          <a:p>
            <a:r>
              <a:rPr lang="en-US" altLang="en-US" dirty="0">
                <a:latin typeface="Arial" pitchFamily="34" charset="0"/>
                <a:ea typeface="ＭＳ Ｐゴシック" pitchFamily="34" charset="-128"/>
                <a:cs typeface="ヒラギノ角ゴ Pro W3" pitchFamily="-84" charset="-128"/>
              </a:rPr>
              <a:t> </a:t>
            </a:r>
          </a:p>
          <a:p>
            <a:endParaRPr lang="en-US" altLang="en-US" dirty="0">
              <a:latin typeface="Arial" pitchFamily="34" charset="0"/>
              <a:ea typeface="ＭＳ Ｐゴシック" pitchFamily="34" charset="-128"/>
              <a:cs typeface="ヒラギノ角ゴ Pro W3" pitchFamily="-84" charset="-128"/>
            </a:endParaRPr>
          </a:p>
          <a:p>
            <a:endParaRPr lang="en-US"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3/13/2022</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15</a:t>
            </a:fld>
            <a:endParaRPr lang="en-US" dirty="0"/>
          </a:p>
        </p:txBody>
      </p:sp>
    </p:spTree>
    <p:extLst>
      <p:ext uri="{BB962C8B-B14F-4D97-AF65-F5344CB8AC3E}">
        <p14:creationId xmlns:p14="http://schemas.microsoft.com/office/powerpoint/2010/main" val="103220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dirty="0">
                <a:latin typeface="Arial" pitchFamily="34" charset="0"/>
                <a:ea typeface="ＭＳ Ｐゴシック" pitchFamily="34" charset="-128"/>
                <a:cs typeface="ヒラギノ角ゴ Pro W3" pitchFamily="-84" charset="-128"/>
              </a:rPr>
              <a:t>Today, Rotary Scholars pursuing graduate degrees receive Foundation support through global grants and district grants, and Rotary Peace Fellows study at now 7 Rotary Peace Centers.</a:t>
            </a:r>
          </a:p>
          <a:p>
            <a:pPr marL="171450" indent="-171450">
              <a:buFont typeface="Arial" panose="020B0604020202020204" pitchFamily="34" charset="0"/>
              <a:buChar char="•"/>
            </a:pPr>
            <a:r>
              <a:rPr lang="en-US" dirty="0">
                <a:effectLst/>
              </a:rPr>
              <a:t>Since the program began in 2002, the Rotary Peace Centers have trained more than 1,300 fellows who now work in more than 115 countries. Many serve as leaders in governments, NGOs, the military, education, law enforcement, and international organizations like the United Nations and the World Bank.</a:t>
            </a:r>
            <a:endParaRPr lang="en-US" altLang="en-US" dirty="0">
              <a:latin typeface="Arial" pitchFamily="34" charset="0"/>
              <a:ea typeface="ＭＳ Ｐゴシック" pitchFamily="34" charset="-128"/>
              <a:cs typeface="ヒラギノ角ゴ Pro W3" pitchFamily="-84" charset="-128"/>
            </a:endParaRPr>
          </a:p>
          <a:p>
            <a:pPr marL="171450" indent="-171450">
              <a:buFont typeface="Arial" panose="020B0604020202020204" pitchFamily="34" charset="0"/>
              <a:buChar char="•"/>
            </a:pPr>
            <a:r>
              <a:rPr lang="en-US" altLang="en-US" dirty="0">
                <a:latin typeface="Arial" pitchFamily="34" charset="0"/>
                <a:ea typeface="ＭＳ Ｐゴシック" pitchFamily="34" charset="-128"/>
                <a:cs typeface="ヒラギノ角ゴ Pro W3" pitchFamily="-84" charset="-128"/>
              </a:rPr>
              <a:t>Like participants of past scholarship programs, today’s Rotary Scholars and peace fellows gain knowledge and skills that help them to further the Foundation’s humanitarian and peace-building missions.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dirty="0">
                <a:latin typeface="Arial" pitchFamily="34" charset="0"/>
                <a:ea typeface="ＭＳ Ｐゴシック" pitchFamily="34" charset="-128"/>
                <a:cs typeface="ヒラギノ角ゴ Pro W3" pitchFamily="-84" charset="-128"/>
              </a:rPr>
              <a:t>*   Each year, up to 100 Rotary Peace Fellows are chosen to participate in a master’s degree or certificate program at one of our six centers around the world.</a:t>
            </a:r>
          </a:p>
          <a:p>
            <a:pPr marL="0" indent="0">
              <a:buFont typeface="Arial" panose="020B0604020202020204" pitchFamily="34" charset="0"/>
              <a:buNone/>
            </a:pPr>
            <a:endParaRPr lang="en-US" altLang="en-US" dirty="0">
              <a:latin typeface="Arial" pitchFamily="34" charset="0"/>
              <a:ea typeface="ＭＳ Ｐゴシック" pitchFamily="34" charset="-128"/>
              <a:cs typeface="ヒラギノ角ゴ Pro W3" pitchFamily="-84" charset="-128"/>
            </a:endParaRPr>
          </a:p>
          <a:p>
            <a:endParaRPr lang="en-US"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3/13/2022</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16</a:t>
            </a:fld>
            <a:endParaRPr lang="en-US" dirty="0"/>
          </a:p>
        </p:txBody>
      </p:sp>
    </p:spTree>
    <p:extLst>
      <p:ext uri="{BB962C8B-B14F-4D97-AF65-F5344CB8AC3E}">
        <p14:creationId xmlns:p14="http://schemas.microsoft.com/office/powerpoint/2010/main" val="2953998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solidFill>
                  <a:srgbClr val="000000"/>
                </a:solidFill>
                <a:latin typeface="Arial" pitchFamily="34" charset="0"/>
                <a:ea typeface="ＭＳ Ｐゴシック" pitchFamily="34" charset="-128"/>
                <a:cs typeface="ヒラギノ角ゴ Pro W3" pitchFamily="-84" charset="-128"/>
              </a:rPr>
              <a:t>*  In 1963-64, RI President Carl Miller focused on reducing the tensions of the Cold War by bringing people of different cultures and beliefs together. In 1964, the Trustees approved the Special Grants program, later called Matching Grants, which provided funding for clubs and districts to undertake projects that furthered international understanding. Members in two countries often worked together on humanitarian projects, and eventually this became a program requirement.</a:t>
            </a:r>
          </a:p>
          <a:p>
            <a:r>
              <a:rPr lang="en-US" altLang="en-US" dirty="0">
                <a:solidFill>
                  <a:srgbClr val="000000"/>
                </a:solidFill>
                <a:latin typeface="Arial" pitchFamily="34" charset="0"/>
                <a:ea typeface="ＭＳ Ｐゴシック" pitchFamily="34" charset="-128"/>
                <a:cs typeface="ヒラギノ角ゴ Pro W3" pitchFamily="-84" charset="-128"/>
              </a:rPr>
              <a:t>*  Over the course of the program, the Foundation awarded more than 37,000 Matching Grants worth well over $500 million in more than 200 countries. The projects addressed a wide range of needs, providing everything</a:t>
            </a:r>
            <a:r>
              <a:rPr lang="en-US" altLang="en-US" baseline="0" dirty="0">
                <a:solidFill>
                  <a:srgbClr val="000000"/>
                </a:solidFill>
                <a:latin typeface="Arial" pitchFamily="34" charset="0"/>
                <a:ea typeface="ＭＳ Ｐゴシック" pitchFamily="34" charset="-128"/>
                <a:cs typeface="ヒラギノ角ゴ Pro W3" pitchFamily="-84" charset="-128"/>
              </a:rPr>
              <a:t> </a:t>
            </a:r>
            <a:r>
              <a:rPr lang="en-US" altLang="en-US" dirty="0">
                <a:solidFill>
                  <a:srgbClr val="000000"/>
                </a:solidFill>
                <a:latin typeface="Arial" pitchFamily="34" charset="0"/>
                <a:ea typeface="ＭＳ Ｐゴシック" pitchFamily="34" charset="-128"/>
                <a:cs typeface="ヒラギノ角ゴ Pro W3" pitchFamily="-84" charset="-128"/>
              </a:rPr>
              <a:t>from technical training to literacy programs to clean water.</a:t>
            </a:r>
          </a:p>
          <a:p>
            <a:endParaRPr lang="en-US"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3/13/2022</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17</a:t>
            </a:fld>
            <a:endParaRPr lang="en-US" dirty="0"/>
          </a:p>
        </p:txBody>
      </p:sp>
    </p:spTree>
    <p:extLst>
      <p:ext uri="{BB962C8B-B14F-4D97-AF65-F5344CB8AC3E}">
        <p14:creationId xmlns:p14="http://schemas.microsoft.com/office/powerpoint/2010/main" val="644462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ea typeface="ＭＳ Ｐゴシック" pitchFamily="34" charset="-128"/>
                <a:cs typeface="ヒラギノ角ゴ Pro W3" pitchFamily="-84" charset="-128"/>
              </a:rPr>
              <a:t>*  In the late 1970s, Rotary leaders began looking for a way to inspire large international projects to mark Rotary International’s 75</a:t>
            </a:r>
            <a:r>
              <a:rPr lang="en-US" altLang="en-US" baseline="0" dirty="0">
                <a:latin typeface="Arial" pitchFamily="34" charset="0"/>
                <a:ea typeface="ＭＳ Ｐゴシック" pitchFamily="34" charset="-128"/>
                <a:cs typeface="ヒラギノ角ゴ Pro W3" pitchFamily="-84" charset="-128"/>
              </a:rPr>
              <a:t>th</a:t>
            </a:r>
            <a:r>
              <a:rPr lang="en-US" altLang="en-US" dirty="0">
                <a:latin typeface="Arial" pitchFamily="34" charset="0"/>
                <a:ea typeface="ＭＳ Ｐゴシック" pitchFamily="34" charset="-128"/>
                <a:cs typeface="ヒラギノ角ゴ Pro W3" pitchFamily="-84" charset="-128"/>
              </a:rPr>
              <a:t> anniversary in 1980. In 1978, the Foundation created the Health, Hunger, and Humanity (3-H) program. In</a:t>
            </a:r>
          </a:p>
          <a:p>
            <a:r>
              <a:rPr lang="en-US" altLang="en-US" dirty="0">
                <a:latin typeface="Arial" pitchFamily="34" charset="0"/>
                <a:ea typeface="ＭＳ Ｐゴシック" pitchFamily="34" charset="-128"/>
                <a:cs typeface="ヒラギノ角ゴ Pro W3" pitchFamily="-84" charset="-128"/>
              </a:rPr>
              <a:t>*  Throughout the three decades that followed, the 3-H program supported a wide range of other health-related projects, from eye camps to prosthetic limbs to mobile clinics in remote areas.</a:t>
            </a:r>
          </a:p>
          <a:p>
            <a:endParaRPr lang="en-US" altLang="en-US" dirty="0">
              <a:latin typeface="Arial" pitchFamily="34" charset="0"/>
              <a:ea typeface="ＭＳ Ｐゴシック" pitchFamily="34" charset="-128"/>
              <a:cs typeface="ヒラギノ角ゴ Pro W3" pitchFamily="-84" charset="-128"/>
            </a:endParaRPr>
          </a:p>
          <a:p>
            <a:endParaRPr lang="en-US"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3/13/2022</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18</a:t>
            </a:fld>
            <a:endParaRPr lang="en-US" dirty="0"/>
          </a:p>
        </p:txBody>
      </p:sp>
    </p:spTree>
    <p:extLst>
      <p:ext uri="{BB962C8B-B14F-4D97-AF65-F5344CB8AC3E}">
        <p14:creationId xmlns:p14="http://schemas.microsoft.com/office/powerpoint/2010/main" val="4168296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u="sng" dirty="0">
                <a:latin typeface="Arial" pitchFamily="34" charset="0"/>
                <a:ea typeface="ＭＳ Ｐゴシック" pitchFamily="34" charset="-128"/>
                <a:cs typeface="ヒラギノ角ゴ Pro W3" pitchFamily="-84" charset="-128"/>
              </a:rPr>
              <a:t>Literacy</a:t>
            </a:r>
            <a:r>
              <a:rPr lang="en-US" altLang="en-US" dirty="0">
                <a:latin typeface="Arial" pitchFamily="34" charset="0"/>
                <a:ea typeface="ＭＳ Ｐゴシック" pitchFamily="34" charset="-128"/>
                <a:cs typeface="ヒラギノ角ゴ Pro W3" pitchFamily="-84" charset="-128"/>
              </a:rPr>
              <a:t> was another major focus of 3-H grants. Australian Rotarian Richard Walker developed a literacy training method called Concentrated Language Encounter (CLE) and used a grant to start a literacy program in Thailand. The program proved so successful that it was replicated in Brazil (shown here at left) and South Africa (shown at right),</a:t>
            </a:r>
            <a:r>
              <a:rPr lang="en-US" altLang="en-US" baseline="0" dirty="0">
                <a:latin typeface="Arial" pitchFamily="34" charset="0"/>
                <a:ea typeface="ＭＳ Ｐゴシック" pitchFamily="34" charset="-128"/>
                <a:cs typeface="ヒラギノ角ゴ Pro W3" pitchFamily="-84" charset="-128"/>
              </a:rPr>
              <a:t> among </a:t>
            </a:r>
            <a:r>
              <a:rPr lang="en-US" altLang="en-US" dirty="0">
                <a:latin typeface="Arial" pitchFamily="34" charset="0"/>
                <a:ea typeface="ＭＳ Ｐゴシック" pitchFamily="34" charset="-128"/>
                <a:cs typeface="ヒラギノ角ゴ Pro W3" pitchFamily="-84" charset="-128"/>
              </a:rPr>
              <a:t>other countries. </a:t>
            </a:r>
          </a:p>
          <a:p>
            <a:endParaRPr lang="en-US" altLang="en-US" dirty="0">
              <a:latin typeface="Arial" pitchFamily="34" charset="0"/>
              <a:ea typeface="ＭＳ Ｐゴシック" pitchFamily="34" charset="-128"/>
              <a:cs typeface="ヒラギノ角ゴ Pro W3" pitchFamily="-84" charset="-128"/>
            </a:endParaRPr>
          </a:p>
          <a:p>
            <a:endParaRPr lang="en-US"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3/13/2022</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19</a:t>
            </a:fld>
            <a:endParaRPr lang="en-US" dirty="0"/>
          </a:p>
        </p:txBody>
      </p:sp>
    </p:spTree>
    <p:extLst>
      <p:ext uri="{BB962C8B-B14F-4D97-AF65-F5344CB8AC3E}">
        <p14:creationId xmlns:p14="http://schemas.microsoft.com/office/powerpoint/2010/main" val="1787887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Welcome to Part I of the TRF Learning Series – We proudly the current humanitarians in stewardship for over a century. And what a 105 years of history. As you know we enter </a:t>
            </a:r>
            <a:r>
              <a:rPr lang="en-US"/>
              <a:t>the 1</a:t>
            </a:r>
            <a:r>
              <a:rPr lang="en-US" baseline="30000"/>
              <a:t>th</a:t>
            </a:r>
            <a:r>
              <a:rPr lang="en-US"/>
              <a:t> </a:t>
            </a:r>
            <a:r>
              <a:rPr lang="en-US" dirty="0"/>
              <a:t>year since the founding of Rotary International. Today we specifically begin the date TRF began. This is the first of eight upcoming series about one of the most respected Foundations in the world. </a:t>
            </a:r>
          </a:p>
          <a:p>
            <a:endParaRPr lang="en-US" dirty="0"/>
          </a:p>
        </p:txBody>
      </p:sp>
      <p:sp>
        <p:nvSpPr>
          <p:cNvPr id="4" name="Date Placeholder 3"/>
          <p:cNvSpPr>
            <a:spLocks noGrp="1"/>
          </p:cNvSpPr>
          <p:nvPr>
            <p:ph type="dt" idx="1"/>
          </p:nvPr>
        </p:nvSpPr>
        <p:spPr/>
        <p:txBody>
          <a:bodyPr/>
          <a:lstStyle/>
          <a:p>
            <a:pPr>
              <a:defRPr/>
            </a:pPr>
            <a:fld id="{2EB3FD11-F4A1-4B36-A0F0-C667122A5EF3}" type="datetime1">
              <a:rPr lang="en-US" smtClean="0"/>
              <a:pPr>
                <a:defRPr/>
              </a:pPr>
              <a:t>3/13/2022</a:t>
            </a:fld>
            <a:endParaRPr lang="en-US" dirty="0"/>
          </a:p>
        </p:txBody>
      </p:sp>
      <p:sp>
        <p:nvSpPr>
          <p:cNvPr id="5" name="Slide Number Placeholder 4"/>
          <p:cNvSpPr>
            <a:spLocks noGrp="1"/>
          </p:cNvSpPr>
          <p:nvPr>
            <p:ph type="sldNum" sz="quarter" idx="5"/>
          </p:nvPr>
        </p:nvSpPr>
        <p:spPr/>
        <p:txBody>
          <a:bodyPr/>
          <a:lstStyle/>
          <a:p>
            <a:pPr>
              <a:defRPr/>
            </a:pPr>
            <a:fld id="{650A5DD0-1CB4-4EBD-9286-DD7038B13226}" type="slidenum">
              <a:rPr lang="en-US" smtClean="0"/>
              <a:pPr>
                <a:defRPr/>
              </a:pPr>
              <a:t>2</a:t>
            </a:fld>
            <a:endParaRPr lang="en-US" dirty="0"/>
          </a:p>
        </p:txBody>
      </p:sp>
    </p:spTree>
    <p:extLst>
      <p:ext uri="{BB962C8B-B14F-4D97-AF65-F5344CB8AC3E}">
        <p14:creationId xmlns:p14="http://schemas.microsoft.com/office/powerpoint/2010/main" val="2482151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ea typeface="ＭＳ Ｐゴシック" pitchFamily="34" charset="-128"/>
                <a:cs typeface="ヒラギノ角ゴ Pro W3" pitchFamily="-84" charset="-128"/>
              </a:rPr>
              <a:t>In addition to </a:t>
            </a:r>
            <a:r>
              <a:rPr lang="en-US" altLang="en-US" u="sng" dirty="0">
                <a:latin typeface="Arial" pitchFamily="34" charset="0"/>
                <a:ea typeface="ＭＳ Ｐゴシック" pitchFamily="34" charset="-128"/>
                <a:cs typeface="ヒラギノ角ゴ Pro W3" pitchFamily="-84" charset="-128"/>
              </a:rPr>
              <a:t>fighting disease</a:t>
            </a:r>
            <a:r>
              <a:rPr lang="en-US" altLang="en-US" dirty="0">
                <a:latin typeface="Arial" pitchFamily="34" charset="0"/>
                <a:ea typeface="ＭＳ Ｐゴシック" pitchFamily="34" charset="-128"/>
                <a:cs typeface="ヒラギノ角ゴ Pro W3" pitchFamily="-84" charset="-128"/>
              </a:rPr>
              <a:t> and </a:t>
            </a:r>
            <a:r>
              <a:rPr lang="en-US" altLang="en-US" u="sng" dirty="0">
                <a:latin typeface="Arial" pitchFamily="34" charset="0"/>
                <a:ea typeface="ＭＳ Ｐゴシック" pitchFamily="34" charset="-128"/>
                <a:cs typeface="ヒラギノ角ゴ Pro W3" pitchFamily="-84" charset="-128"/>
              </a:rPr>
              <a:t>supporting education</a:t>
            </a:r>
            <a:r>
              <a:rPr lang="en-US" altLang="en-US" dirty="0">
                <a:latin typeface="Arial" pitchFamily="34" charset="0"/>
                <a:ea typeface="ＭＳ Ｐゴシック" pitchFamily="34" charset="-128"/>
                <a:cs typeface="ヒラギノ角ゴ Pro W3" pitchFamily="-84" charset="-128"/>
              </a:rPr>
              <a:t>, 3-H grants:</a:t>
            </a:r>
          </a:p>
          <a:p>
            <a:pPr>
              <a:buFontTx/>
              <a:buChar char="•"/>
            </a:pPr>
            <a:r>
              <a:rPr lang="en-US" altLang="en-US" dirty="0">
                <a:latin typeface="Arial" pitchFamily="34" charset="0"/>
                <a:ea typeface="ＭＳ Ｐゴシック" pitchFamily="34" charset="-128"/>
                <a:cs typeface="ヒラギノ角ゴ Pro W3" pitchFamily="-84" charset="-128"/>
              </a:rPr>
              <a:t> Supplied food and milk to orphanages and hospitals in Romania</a:t>
            </a:r>
          </a:p>
          <a:p>
            <a:pPr>
              <a:buFontTx/>
              <a:buChar char="•"/>
            </a:pPr>
            <a:r>
              <a:rPr lang="en-US" altLang="en-US" dirty="0">
                <a:latin typeface="Arial" pitchFamily="34" charset="0"/>
                <a:ea typeface="ＭＳ Ｐゴシック" pitchFamily="34" charset="-128"/>
                <a:cs typeface="ヒラギノ角ゴ Pro W3" pitchFamily="-84" charset="-128"/>
              </a:rPr>
              <a:t> Provided sewing machines and training to women in Uganda, so that they could support themselves and their families</a:t>
            </a:r>
          </a:p>
          <a:p>
            <a:pPr>
              <a:buFontTx/>
              <a:buChar char="•"/>
            </a:pPr>
            <a:r>
              <a:rPr lang="en-US" altLang="en-US" dirty="0">
                <a:latin typeface="Arial" pitchFamily="34" charset="0"/>
                <a:ea typeface="ＭＳ Ｐゴシック" pitchFamily="34" charset="-128"/>
                <a:cs typeface="ヒラギノ角ゴ Pro W3" pitchFamily="-84" charset="-128"/>
              </a:rPr>
              <a:t> Built wells and sanitation systems in India, Bolivia, and many other parts of the world</a:t>
            </a:r>
          </a:p>
          <a:p>
            <a:endParaRPr lang="en-US"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3/13/2022</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20</a:t>
            </a:fld>
            <a:endParaRPr lang="en-US" dirty="0"/>
          </a:p>
        </p:txBody>
      </p:sp>
    </p:spTree>
    <p:extLst>
      <p:ext uri="{BB962C8B-B14F-4D97-AF65-F5344CB8AC3E}">
        <p14:creationId xmlns:p14="http://schemas.microsoft.com/office/powerpoint/2010/main" val="33135961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ea typeface="ＭＳ Ｐゴシック" pitchFamily="34" charset="-128"/>
                <a:cs typeface="ヒラギノ角ゴ Pro W3" pitchFamily="-84" charset="-128"/>
              </a:rPr>
              <a:t>*  District grants fund small-scale, short-term activities that address needs in local communities and communities abroad. Each district chooses which activities it will fund with these grants.  Some districts choose to allocate smaller grants to support several</a:t>
            </a:r>
            <a:r>
              <a:rPr lang="en-US" altLang="en-US" baseline="0" dirty="0">
                <a:latin typeface="Arial" pitchFamily="34" charset="0"/>
                <a:ea typeface="ＭＳ Ｐゴシック" pitchFamily="34" charset="-128"/>
                <a:cs typeface="ヒラギノ角ゴ Pro W3" pitchFamily="-84" charset="-128"/>
              </a:rPr>
              <a:t> </a:t>
            </a:r>
            <a:r>
              <a:rPr lang="en-US" altLang="en-US" dirty="0">
                <a:latin typeface="Arial" pitchFamily="34" charset="0"/>
                <a:ea typeface="ＭＳ Ｐゴシック" pitchFamily="34" charset="-128"/>
                <a:cs typeface="ヒラギノ角ゴ Pro W3" pitchFamily="-84" charset="-128"/>
              </a:rPr>
              <a:t>club projects.</a:t>
            </a:r>
          </a:p>
          <a:p>
            <a:r>
              <a:rPr lang="en-US" altLang="en-US" dirty="0">
                <a:latin typeface="Arial" pitchFamily="34" charset="0"/>
                <a:ea typeface="ＭＳ Ｐゴシック" pitchFamily="34" charset="-128"/>
                <a:cs typeface="ヒラギノ角ゴ Pro W3" pitchFamily="-84" charset="-128"/>
              </a:rPr>
              <a:t> </a:t>
            </a:r>
          </a:p>
          <a:p>
            <a:pPr marL="171450" indent="-171450">
              <a:buFont typeface="Arial" panose="020B0604020202020204" pitchFamily="34" charset="0"/>
              <a:buChar char="•"/>
            </a:pPr>
            <a:r>
              <a:rPr lang="en-US" altLang="en-US" dirty="0">
                <a:latin typeface="Arial" pitchFamily="34" charset="0"/>
                <a:ea typeface="ＭＳ Ｐゴシック" pitchFamily="34" charset="-128"/>
                <a:cs typeface="ヒラギノ角ゴ Pro W3" pitchFamily="-84" charset="-128"/>
              </a:rPr>
              <a:t>District grants can fund many kinds of district and club efforts, including:</a:t>
            </a:r>
          </a:p>
          <a:p>
            <a:pPr marL="0" indent="0">
              <a:buFont typeface="Arial" panose="020B0604020202020204" pitchFamily="34" charset="0"/>
              <a:buNone/>
            </a:pPr>
            <a:r>
              <a:rPr lang="en-US" altLang="en-US" dirty="0">
                <a:latin typeface="Arial" pitchFamily="34" charset="0"/>
                <a:ea typeface="ＭＳ Ｐゴシック" pitchFamily="34" charset="-128"/>
                <a:cs typeface="ヒラギノ角ゴ Pro W3" pitchFamily="-84" charset="-128"/>
              </a:rPr>
              <a:t>      * Humanitarian projects, including service travel and disaster recovery efforts</a:t>
            </a:r>
          </a:p>
          <a:p>
            <a:pPr>
              <a:buFontTx/>
              <a:buNone/>
            </a:pPr>
            <a:r>
              <a:rPr lang="en-US" altLang="en-US" dirty="0">
                <a:latin typeface="Arial" pitchFamily="34" charset="0"/>
                <a:ea typeface="ＭＳ Ｐゴシック" pitchFamily="34" charset="-128"/>
                <a:cs typeface="ヒラギノ角ゴ Pro W3" pitchFamily="-84" charset="-128"/>
              </a:rPr>
              <a:t>      * Scholarships for any level, length of time, location, or area of study</a:t>
            </a:r>
          </a:p>
          <a:p>
            <a:pPr>
              <a:buFontTx/>
              <a:buNone/>
            </a:pPr>
            <a:r>
              <a:rPr lang="en-US" altLang="en-US" dirty="0">
                <a:latin typeface="Arial" pitchFamily="34" charset="0"/>
                <a:ea typeface="ＭＳ Ｐゴシック" pitchFamily="34" charset="-128"/>
                <a:cs typeface="ヒラギノ角ゴ Pro W3" pitchFamily="-84" charset="-128"/>
              </a:rPr>
              <a:t>      * Vocational training teams</a:t>
            </a:r>
          </a:p>
          <a:p>
            <a:endParaRPr lang="en-US"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3/13/2022</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21</a:t>
            </a:fld>
            <a:endParaRPr lang="en-US" dirty="0"/>
          </a:p>
        </p:txBody>
      </p:sp>
    </p:spTree>
    <p:extLst>
      <p:ext uri="{BB962C8B-B14F-4D97-AF65-F5344CB8AC3E}">
        <p14:creationId xmlns:p14="http://schemas.microsoft.com/office/powerpoint/2010/main" val="20494088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ea typeface="ＭＳ Ｐゴシック" pitchFamily="34" charset="-128"/>
                <a:cs typeface="ヒラギノ角ゴ Pro W3" pitchFamily="-84" charset="-128"/>
              </a:rPr>
              <a:t>Global grants support large-scale international activities with sustainable, measurable outcomes in one or more of Rotary’s seven areas of focus. Grant sponsors form international partnerships and work together to develop projects that respond to real community needs.</a:t>
            </a:r>
          </a:p>
          <a:p>
            <a:r>
              <a:rPr lang="en-US" altLang="en-US" dirty="0">
                <a:latin typeface="Arial" pitchFamily="34" charset="0"/>
                <a:ea typeface="ＭＳ Ｐゴシック" pitchFamily="34" charset="-128"/>
                <a:cs typeface="ヒラギノ角ゴ Pro W3" pitchFamily="-84" charset="-128"/>
              </a:rPr>
              <a:t> </a:t>
            </a:r>
          </a:p>
          <a:p>
            <a:r>
              <a:rPr lang="en-US" altLang="en-US" dirty="0">
                <a:latin typeface="Arial" pitchFamily="34" charset="0"/>
                <a:ea typeface="ＭＳ Ｐゴシック" pitchFamily="34" charset="-128"/>
                <a:cs typeface="ヒラギノ角ゴ Pro W3" pitchFamily="-84" charset="-128"/>
              </a:rPr>
              <a:t>Global grants can fund:</a:t>
            </a:r>
          </a:p>
          <a:p>
            <a:pPr>
              <a:buFontTx/>
              <a:buChar char="•"/>
            </a:pPr>
            <a:r>
              <a:rPr lang="en-US" altLang="en-US" dirty="0">
                <a:latin typeface="Arial" pitchFamily="34" charset="0"/>
                <a:ea typeface="ＭＳ Ｐゴシック" pitchFamily="34" charset="-128"/>
                <a:cs typeface="ヒラギノ角ゴ Pro W3" pitchFamily="-84" charset="-128"/>
              </a:rPr>
              <a:t> Humanitarian projects</a:t>
            </a:r>
          </a:p>
          <a:p>
            <a:pPr>
              <a:buFontTx/>
              <a:buChar char="•"/>
            </a:pPr>
            <a:r>
              <a:rPr lang="en-US" altLang="en-US" dirty="0">
                <a:latin typeface="Arial" pitchFamily="34" charset="0"/>
                <a:ea typeface="ＭＳ Ｐゴシック" pitchFamily="34" charset="-128"/>
                <a:cs typeface="ヒラギノ角ゴ Pro W3" pitchFamily="-84" charset="-128"/>
              </a:rPr>
              <a:t> Scholarships for graduate-level academic studies</a:t>
            </a:r>
          </a:p>
          <a:p>
            <a:pPr>
              <a:buFontTx/>
              <a:buChar char="•"/>
            </a:pPr>
            <a:r>
              <a:rPr lang="en-US" altLang="en-US" dirty="0">
                <a:latin typeface="Arial" pitchFamily="34" charset="0"/>
                <a:ea typeface="ＭＳ Ｐゴシック" pitchFamily="34" charset="-128"/>
                <a:cs typeface="ヒラギノ角ゴ Pro W3" pitchFamily="-84" charset="-128"/>
              </a:rPr>
              <a:t> Vocational training teams</a:t>
            </a:r>
          </a:p>
          <a:p>
            <a:r>
              <a:rPr lang="en-US" altLang="en-US" dirty="0">
                <a:latin typeface="Arial" pitchFamily="34" charset="0"/>
                <a:ea typeface="ＭＳ Ｐゴシック" pitchFamily="34" charset="-128"/>
                <a:cs typeface="ヒラギノ角ゴ Pro W3" pitchFamily="-84" charset="-128"/>
              </a:rPr>
              <a:t> </a:t>
            </a:r>
          </a:p>
          <a:p>
            <a:r>
              <a:rPr lang="en-US" altLang="en-US" dirty="0">
                <a:latin typeface="Arial" pitchFamily="34" charset="0"/>
                <a:ea typeface="ＭＳ Ｐゴシック" pitchFamily="34" charset="-128"/>
                <a:cs typeface="ヒラギノ角ゴ Pro W3" pitchFamily="-84" charset="-128"/>
              </a:rPr>
              <a:t>For example, the global grant project shown on the right supports a mobile repair shop that travels to cities in Mexico. Disabled workers employed by a project partner design, fabricate, and repair specialty wheelchairs and custom wheeled devices. Rotary clubs in each city coordinate permits, access to electricity, housing for workers, and marketing.</a:t>
            </a:r>
          </a:p>
          <a:p>
            <a:endParaRPr lang="en-US" altLang="en-US" dirty="0">
              <a:latin typeface="Arial" pitchFamily="34" charset="0"/>
              <a:ea typeface="ＭＳ Ｐゴシック" pitchFamily="34" charset="-128"/>
              <a:cs typeface="ヒラギノ角ゴ Pro W3" pitchFamily="-84" charset="-128"/>
            </a:endParaRPr>
          </a:p>
          <a:p>
            <a:r>
              <a:rPr lang="en-US" altLang="en-US" dirty="0">
                <a:latin typeface="Arial" pitchFamily="34" charset="0"/>
                <a:ea typeface="ＭＳ Ｐゴシック" pitchFamily="34" charset="-128"/>
                <a:cs typeface="ヒラギノ角ゴ Pro W3" pitchFamily="-84" charset="-128"/>
              </a:rPr>
              <a:t>Another global grant in Burkina Faso, shown on the left, installed</a:t>
            </a:r>
            <a:r>
              <a:rPr lang="en-US" altLang="en-US" baseline="0" dirty="0">
                <a:latin typeface="Arial" pitchFamily="34" charset="0"/>
                <a:ea typeface="ＭＳ Ｐゴシック" pitchFamily="34" charset="-128"/>
                <a:cs typeface="ヒラギノ角ゴ Pro W3" pitchFamily="-84" charset="-128"/>
              </a:rPr>
              <a:t> </a:t>
            </a:r>
            <a:r>
              <a:rPr lang="en-US" altLang="en-US" dirty="0">
                <a:latin typeface="Arial" pitchFamily="34" charset="0"/>
                <a:ea typeface="ＭＳ Ｐゴシック" pitchFamily="34" charset="-128"/>
                <a:cs typeface="ヒラギノ角ゴ Pro W3" pitchFamily="-84" charset="-128"/>
              </a:rPr>
              <a:t>a well in an area where</a:t>
            </a:r>
            <a:r>
              <a:rPr lang="en-US" altLang="en-US" baseline="0" dirty="0">
                <a:latin typeface="Arial" pitchFamily="34" charset="0"/>
                <a:ea typeface="ＭＳ Ｐゴシック" pitchFamily="34" charset="-128"/>
                <a:cs typeface="ヒラギノ角ゴ Pro W3" pitchFamily="-84" charset="-128"/>
              </a:rPr>
              <a:t> </a:t>
            </a:r>
            <a:r>
              <a:rPr lang="en-US" altLang="en-US" dirty="0">
                <a:latin typeface="Arial" pitchFamily="34" charset="0"/>
                <a:ea typeface="ＭＳ Ｐゴシック" pitchFamily="34" charset="-128"/>
                <a:cs typeface="ヒラギノ角ゴ Pro W3" pitchFamily="-84" charset="-128"/>
              </a:rPr>
              <a:t>droughts are frequent and women and children had to walk several kilometers a day to get water. Many local residents watched the drilling continue through the night, excited by the promise of having clean drinking water. </a:t>
            </a:r>
          </a:p>
          <a:p>
            <a:endParaRPr lang="en-US" altLang="en-US" dirty="0">
              <a:latin typeface="Arial" pitchFamily="34" charset="0"/>
              <a:ea typeface="ＭＳ Ｐゴシック" pitchFamily="34" charset="-128"/>
              <a:cs typeface="ヒラギノ角ゴ Pro W3" pitchFamily="-84" charset="-128"/>
            </a:endParaRPr>
          </a:p>
          <a:p>
            <a:endParaRPr lang="en-US"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3/13/2022</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22</a:t>
            </a:fld>
            <a:endParaRPr lang="en-US" dirty="0"/>
          </a:p>
        </p:txBody>
      </p:sp>
    </p:spTree>
    <p:extLst>
      <p:ext uri="{BB962C8B-B14F-4D97-AF65-F5344CB8AC3E}">
        <p14:creationId xmlns:p14="http://schemas.microsoft.com/office/powerpoint/2010/main" val="1633858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ea typeface="ＭＳ Ｐゴシック" pitchFamily="34" charset="-128"/>
                <a:cs typeface="ヒラギノ角ゴ Pro W3" pitchFamily="-84" charset="-128"/>
              </a:rPr>
              <a:t>A global grant such as the microcredit lending project sponsored by a Rotary club in Honduras and clubs from District 5340 in California, USA, helps poor women in Honduras become self-sufficient business owners. </a:t>
            </a:r>
          </a:p>
          <a:p>
            <a:endParaRPr lang="en-US" altLang="en-US" dirty="0">
              <a:latin typeface="Arial" pitchFamily="34" charset="0"/>
              <a:ea typeface="ＭＳ Ｐゴシック" pitchFamily="34" charset="-128"/>
              <a:cs typeface="ヒラギノ角ゴ Pro W3" pitchFamily="-84" charset="-128"/>
            </a:endParaRPr>
          </a:p>
          <a:p>
            <a:endParaRPr lang="en-US"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3/13/2022</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23</a:t>
            </a:fld>
            <a:endParaRPr lang="en-US" dirty="0"/>
          </a:p>
        </p:txBody>
      </p:sp>
    </p:spTree>
    <p:extLst>
      <p:ext uri="{BB962C8B-B14F-4D97-AF65-F5344CB8AC3E}">
        <p14:creationId xmlns:p14="http://schemas.microsoft.com/office/powerpoint/2010/main" val="17766288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a:latin typeface="Arial" pitchFamily="34" charset="0"/>
                <a:ea typeface="ＭＳ Ｐゴシック" pitchFamily="34" charset="-128"/>
                <a:cs typeface="ヒラギノ角ゴ Pro W3" pitchFamily="-84" charset="-128"/>
              </a:rPr>
              <a:t>*  Did you know, one of our own in D-7620, PDG Dr. John Sever 1978-1979, (RC Potomac)</a:t>
            </a:r>
            <a:r>
              <a:rPr lang="en-US" sz="1200" dirty="0">
                <a:latin typeface="Tahoma" panose="020B0604030504040204" pitchFamily="34" charset="0"/>
                <a:ea typeface="Tahoma" panose="020B0604030504040204" pitchFamily="34" charset="0"/>
                <a:cs typeface="Tahoma" panose="020B0604030504040204" pitchFamily="34" charset="0"/>
              </a:rPr>
              <a:t>, Chief of the Infectious Disease Branch, Institute of Neurological Disease, NIH, District Governor of Rotary District 7620 </a:t>
            </a:r>
            <a:r>
              <a:rPr lang="en-US" altLang="en-US" dirty="0">
                <a:latin typeface="Arial" pitchFamily="34" charset="0"/>
                <a:ea typeface="ＭＳ Ｐゴシック" pitchFamily="34" charset="-128"/>
                <a:cs typeface="ヒラギノ角ゴ Pro W3" pitchFamily="-84" charset="-128"/>
              </a:rPr>
              <a:t>and our then Rotary International President Sir Clem </a:t>
            </a:r>
            <a:r>
              <a:rPr lang="en-US" altLang="en-US" dirty="0" err="1">
                <a:latin typeface="Arial" pitchFamily="34" charset="0"/>
                <a:ea typeface="ＭＳ Ｐゴシック" pitchFamily="34" charset="-128"/>
                <a:cs typeface="ヒラギノ角ゴ Pro W3" pitchFamily="-84" charset="-128"/>
              </a:rPr>
              <a:t>Renouf</a:t>
            </a:r>
            <a:r>
              <a:rPr lang="en-US" altLang="en-US" dirty="0">
                <a:latin typeface="Arial" pitchFamily="34" charset="0"/>
                <a:ea typeface="ＭＳ Ｐゴシック" pitchFamily="34" charset="-128"/>
                <a:cs typeface="ヒラギノ角ゴ Pro W3" pitchFamily="-84" charset="-128"/>
              </a:rPr>
              <a:t> - Australia are recognized as the “Founding Father’s” and instrumental in the Rotary International Polio Eradication program in the late 1970’s.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a:latin typeface="Arial" pitchFamily="34" charset="0"/>
                <a:ea typeface="ＭＳ Ｐゴシック" pitchFamily="34" charset="-128"/>
                <a:cs typeface="ヒラギノ角ゴ Pro W3" pitchFamily="-84" charset="-128"/>
              </a:rPr>
              <a:t>In 1979, Rotary International’s effort to eradicate polio began its first grant gave $760,000 to a multiyear project to immunize 6 million children in the Philippines against polio.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a:latin typeface="Arial" pitchFamily="34" charset="0"/>
                <a:ea typeface="ＭＳ Ｐゴシック" pitchFamily="34" charset="-128"/>
                <a:cs typeface="ヒラギノ角ゴ Pro W3" pitchFamily="-84" charset="-128"/>
              </a:rPr>
              <a:t>In 2018, PDG Ken Solow 2015-2016 was the Producer of the Polio Documentary “Dare to Dream”. View this film </a:t>
            </a:r>
            <a:r>
              <a:rPr lang="en-US" sz="1200" b="0" i="0" dirty="0">
                <a:solidFill>
                  <a:srgbClr val="141412"/>
                </a:solidFill>
                <a:effectLst/>
                <a:latin typeface="Tahoma" panose="020B0604030504040204" pitchFamily="34" charset="0"/>
                <a:ea typeface="Tahoma" panose="020B0604030504040204" pitchFamily="34" charset="0"/>
                <a:cs typeface="Tahoma" panose="020B0604030504040204" pitchFamily="34" charset="0"/>
                <a:hlinkClick r:id="rId3"/>
              </a:rPr>
              <a:t>https://daretodreamfilm.com/</a:t>
            </a:r>
            <a:r>
              <a:rPr lang="en-US" sz="1200" b="0" i="0" dirty="0">
                <a:solidFill>
                  <a:srgbClr val="141412"/>
                </a:solidFill>
                <a:effectLst/>
                <a:latin typeface="Tahoma" panose="020B0604030504040204" pitchFamily="34" charset="0"/>
                <a:ea typeface="Tahoma" panose="020B0604030504040204" pitchFamily="34" charset="0"/>
                <a:cs typeface="Tahoma" panose="020B0604030504040204" pitchFamily="34" charset="0"/>
              </a:rPr>
              <a: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en-US" dirty="0">
              <a:latin typeface="Arial" pitchFamily="34" charset="0"/>
              <a:ea typeface="ＭＳ Ｐゴシック" pitchFamily="34" charset="-128"/>
              <a:cs typeface="ヒラギノ角ゴ Pro W3" pitchFamily="-84" charset="-128"/>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dirty="0">
              <a:latin typeface="Tahoma" panose="020B0604030504040204" pitchFamily="34" charset="0"/>
              <a:ea typeface="Tahoma" panose="020B0604030504040204" pitchFamily="34" charset="0"/>
              <a:cs typeface="Tahoma" panose="020B060403050404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dirty="0">
              <a:latin typeface="Tahoma" panose="020B0604030504040204" pitchFamily="34" charset="0"/>
              <a:ea typeface="Tahoma" panose="020B0604030504040204" pitchFamily="34" charset="0"/>
              <a:cs typeface="Tahoma" panose="020B060403050404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dirty="0">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3/13/2022</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24</a:t>
            </a:fld>
            <a:endParaRPr lang="en-US" dirty="0"/>
          </a:p>
        </p:txBody>
      </p:sp>
    </p:spTree>
    <p:extLst>
      <p:ext uri="{BB962C8B-B14F-4D97-AF65-F5344CB8AC3E}">
        <p14:creationId xmlns:p14="http://schemas.microsoft.com/office/powerpoint/2010/main" val="21759892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dirty="0">
                <a:latin typeface="Arial" pitchFamily="34" charset="0"/>
                <a:ea typeface="ＭＳ Ｐゴシック" pitchFamily="34" charset="-128"/>
                <a:cs typeface="ヒラギノ角ゴ Pro W3" pitchFamily="-84" charset="-128"/>
              </a:rPr>
              <a:t>1979-80 RI President James Bomar signed an agreement with the Philippine government and kicked off the project by administering oral polio vaccine to children in Manila.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a:latin typeface="Arial" pitchFamily="34" charset="0"/>
                <a:ea typeface="ＭＳ Ｐゴシック" pitchFamily="34" charset="-128"/>
                <a:cs typeface="ヒラギノ角ゴ Pro W3" pitchFamily="-84" charset="-128"/>
              </a:rPr>
              <a:t>Rotary leaders announced these ambitious plans in early 1985, and later that year, they introduced the program’s new name: </a:t>
            </a:r>
            <a:r>
              <a:rPr lang="en-US" altLang="en-US" u="sng" dirty="0">
                <a:latin typeface="Arial" pitchFamily="34" charset="0"/>
                <a:ea typeface="ＭＳ Ｐゴシック" pitchFamily="34" charset="-128"/>
                <a:cs typeface="ヒラギノ角ゴ Pro W3" pitchFamily="-84" charset="-128"/>
              </a:rPr>
              <a:t>PolioPlus</a:t>
            </a:r>
            <a:r>
              <a:rPr lang="en-US" altLang="en-US" dirty="0">
                <a:latin typeface="Arial" pitchFamily="34" charset="0"/>
                <a:ea typeface="ＭＳ Ｐゴシック" pitchFamily="34" charset="-128"/>
                <a:cs typeface="ヒラギノ角ゴ Pro W3" pitchFamily="-84" charset="-128"/>
              </a:rPr>
              <a:t>. The “Plus” initially referred to the additional vaccines that were administered</a:t>
            </a:r>
            <a:r>
              <a:rPr lang="en-US" altLang="en-US" baseline="0" dirty="0">
                <a:latin typeface="Arial" pitchFamily="34" charset="0"/>
                <a:ea typeface="ＭＳ Ｐゴシック" pitchFamily="34" charset="-128"/>
                <a:cs typeface="ヒラギノ角ゴ Pro W3" pitchFamily="-84" charset="-128"/>
              </a:rPr>
              <a:t> </a:t>
            </a:r>
            <a:r>
              <a:rPr lang="en-US" altLang="en-US" dirty="0">
                <a:latin typeface="Arial" pitchFamily="34" charset="0"/>
                <a:ea typeface="ＭＳ Ｐゴシック" pitchFamily="34" charset="-128"/>
                <a:cs typeface="ヒラギノ角ゴ Pro W3" pitchFamily="-84" charset="-128"/>
              </a:rPr>
              <a:t>along with polio vaccine. Today, it also reflects the</a:t>
            </a:r>
            <a:r>
              <a:rPr lang="en-US" altLang="en-US" baseline="0" dirty="0">
                <a:latin typeface="Arial" pitchFamily="34" charset="0"/>
                <a:ea typeface="ＭＳ Ｐゴシック" pitchFamily="34" charset="-128"/>
                <a:cs typeface="ヒラギノ角ゴ Pro W3" pitchFamily="-84" charset="-128"/>
              </a:rPr>
              <a:t> idea that the </a:t>
            </a:r>
            <a:r>
              <a:rPr lang="en-US" altLang="en-US" dirty="0">
                <a:latin typeface="Arial" pitchFamily="34" charset="0"/>
                <a:ea typeface="ＭＳ Ｐゴシック" pitchFamily="34" charset="-128"/>
                <a:cs typeface="ヒラギノ角ゴ Pro W3" pitchFamily="-84" charset="-128"/>
              </a:rPr>
              <a:t>infrastructure, fundraising, and advocacy methods implemented by the polio eradication effort will support future battles against infectious disease.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a:latin typeface="Arial" pitchFamily="34" charset="0"/>
                <a:ea typeface="ＭＳ Ｐゴシック" pitchFamily="34" charset="-128"/>
                <a:cs typeface="ヒラギノ角ゴ Pro W3" pitchFamily="-84" charset="-128"/>
              </a:rPr>
              <a:t>In a 1993 interview, Bomar recalled how the brother of one child he had immunized tugged on his pant leg to get his attention. When he looked down, the boy said to him, "Thank you, thank you, Rotary."</a:t>
            </a:r>
          </a:p>
          <a:p>
            <a:r>
              <a:rPr lang="en-US" altLang="en-US" dirty="0">
                <a:latin typeface="Arial" pitchFamily="34" charset="0"/>
                <a:ea typeface="ＭＳ Ｐゴシック" pitchFamily="34" charset="-128"/>
                <a:cs typeface="ヒラギノ角ゴ Pro W3" pitchFamily="-84" charset="-128"/>
              </a:rPr>
              <a:t> </a:t>
            </a:r>
          </a:p>
          <a:p>
            <a:endParaRPr lang="en-US" altLang="en-US" dirty="0">
              <a:latin typeface="Arial" pitchFamily="34" charset="0"/>
              <a:ea typeface="ＭＳ Ｐゴシック" pitchFamily="34" charset="-128"/>
              <a:cs typeface="ヒラギノ角ゴ Pro W3" pitchFamily="-84" charset="-128"/>
            </a:endParaRPr>
          </a:p>
          <a:p>
            <a:endParaRPr lang="en-US"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3/13/2022</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25</a:t>
            </a:fld>
            <a:endParaRPr lang="en-US" dirty="0"/>
          </a:p>
        </p:txBody>
      </p:sp>
    </p:spTree>
    <p:extLst>
      <p:ext uri="{BB962C8B-B14F-4D97-AF65-F5344CB8AC3E}">
        <p14:creationId xmlns:p14="http://schemas.microsoft.com/office/powerpoint/2010/main" val="3597211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ea typeface="ＭＳ Ｐゴシック" pitchFamily="34" charset="-128"/>
                <a:cs typeface="ヒラギノ角ゴ Pro W3" pitchFamily="-84" charset="-128"/>
              </a:rPr>
              <a:t>The project in the Philippines was just the beginning. </a:t>
            </a:r>
          </a:p>
          <a:p>
            <a:endParaRPr lang="en-US" altLang="en-US" dirty="0">
              <a:latin typeface="Arial" pitchFamily="34" charset="0"/>
              <a:ea typeface="ＭＳ Ｐゴシック" pitchFamily="34" charset="-128"/>
              <a:cs typeface="ヒラギノ角ゴ Pro W3" pitchFamily="-84" charset="-128"/>
            </a:endParaRPr>
          </a:p>
          <a:p>
            <a:r>
              <a:rPr lang="en-US" altLang="en-US" dirty="0">
                <a:latin typeface="Arial" pitchFamily="34" charset="0"/>
                <a:ea typeface="ＭＳ Ｐゴシック" pitchFamily="34" charset="-128"/>
                <a:cs typeface="ヒラギノ角ゴ Pro W3" pitchFamily="-84" charset="-128"/>
              </a:rPr>
              <a:t>The 1980 Council on Legislation endorsed a proposal from the RI Board to “eliminate polio through immunization.” This allowed Rotary to promote immunization without violating a 1923 decision that prohibited “corporate projects.”</a:t>
            </a:r>
          </a:p>
          <a:p>
            <a:r>
              <a:rPr lang="en-US" altLang="en-US" dirty="0">
                <a:latin typeface="Arial" pitchFamily="34" charset="0"/>
                <a:ea typeface="ＭＳ Ｐゴシック" pitchFamily="34" charset="-128"/>
                <a:cs typeface="ヒラギノ角ゴ Pro W3" pitchFamily="-84" charset="-128"/>
              </a:rPr>
              <a:t> </a:t>
            </a:r>
          </a:p>
          <a:p>
            <a:r>
              <a:rPr lang="en-US" altLang="en-US" dirty="0">
                <a:latin typeface="Arial" pitchFamily="34" charset="0"/>
                <a:ea typeface="ＭＳ Ｐゴシック" pitchFamily="34" charset="-128"/>
                <a:cs typeface="ヒラギノ角ゴ Pro W3" pitchFamily="-84" charset="-128"/>
              </a:rPr>
              <a:t>In 1984, the RI Board made a series of decisions that resulted in what we now know as the PolioPlus program and established a fund to support it. Initially, the program was called Polio 2005, in reference to a goal of immunizing all the world’s children by 2005.</a:t>
            </a:r>
          </a:p>
          <a:p>
            <a:endParaRPr lang="en-US" altLang="en-US" dirty="0">
              <a:latin typeface="Arial" pitchFamily="34" charset="0"/>
              <a:ea typeface="ＭＳ Ｐゴシック" pitchFamily="34" charset="-128"/>
              <a:cs typeface="ヒラギノ角ゴ Pro W3" pitchFamily="-84" charset="-128"/>
            </a:endParaRPr>
          </a:p>
          <a:p>
            <a:r>
              <a:rPr lang="en-US" altLang="en-US" dirty="0">
                <a:latin typeface="Arial" pitchFamily="34" charset="0"/>
                <a:ea typeface="ＭＳ Ｐゴシック" pitchFamily="34" charset="-128"/>
                <a:cs typeface="ヒラギノ角ゴ Pro W3" pitchFamily="-84" charset="-128"/>
              </a:rPr>
              <a:t>Rotary leaders announced these ambitious plans in early 1985, and later that year, they introduced the program’s new name: PolioPlus. The “Plus” initially referred to the additional vaccines that were administered</a:t>
            </a:r>
            <a:r>
              <a:rPr lang="en-US" altLang="en-US" baseline="0" dirty="0">
                <a:latin typeface="Arial" pitchFamily="34" charset="0"/>
                <a:ea typeface="ＭＳ Ｐゴシック" pitchFamily="34" charset="-128"/>
                <a:cs typeface="ヒラギノ角ゴ Pro W3" pitchFamily="-84" charset="-128"/>
              </a:rPr>
              <a:t> </a:t>
            </a:r>
            <a:r>
              <a:rPr lang="en-US" altLang="en-US" dirty="0">
                <a:latin typeface="Arial" pitchFamily="34" charset="0"/>
                <a:ea typeface="ＭＳ Ｐゴシック" pitchFamily="34" charset="-128"/>
                <a:cs typeface="ヒラギノ角ゴ Pro W3" pitchFamily="-84" charset="-128"/>
              </a:rPr>
              <a:t>along with polio vaccine. Today, it also reflects the</a:t>
            </a:r>
            <a:r>
              <a:rPr lang="en-US" altLang="en-US" baseline="0" dirty="0">
                <a:latin typeface="Arial" pitchFamily="34" charset="0"/>
                <a:ea typeface="ＭＳ Ｐゴシック" pitchFamily="34" charset="-128"/>
                <a:cs typeface="ヒラギノ角ゴ Pro W3" pitchFamily="-84" charset="-128"/>
              </a:rPr>
              <a:t> idea that the </a:t>
            </a:r>
            <a:r>
              <a:rPr lang="en-US" altLang="en-US" dirty="0">
                <a:latin typeface="Arial" pitchFamily="34" charset="0"/>
                <a:ea typeface="ＭＳ Ｐゴシック" pitchFamily="34" charset="-128"/>
                <a:cs typeface="ヒラギノ角ゴ Pro W3" pitchFamily="-84" charset="-128"/>
              </a:rPr>
              <a:t>infrastructure, fundraising, and advocacy methods implemented by the polio eradication effort will support future battles against infectious disease. </a:t>
            </a:r>
          </a:p>
          <a:p>
            <a:endParaRPr lang="en-US"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3/13/2022</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26</a:t>
            </a:fld>
            <a:endParaRPr lang="en-US" dirty="0"/>
          </a:p>
        </p:txBody>
      </p:sp>
    </p:spTree>
    <p:extLst>
      <p:ext uri="{BB962C8B-B14F-4D97-AF65-F5344CB8AC3E}">
        <p14:creationId xmlns:p14="http://schemas.microsoft.com/office/powerpoint/2010/main" val="3076493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ea typeface="ＭＳ Ｐゴシック" pitchFamily="34" charset="-128"/>
                <a:cs typeface="ヒラギノ角ゴ Pro W3" pitchFamily="-84" charset="-128"/>
              </a:rPr>
              <a:t>Rotary began a three-year fundraising campaign with a goal of raising $120 million. The campaign focused on educating club members about the need to eradicate polio and the many benefits of a polio-free world. Rotary leaders met with other nongovernmental organizations and government officials</a:t>
            </a:r>
            <a:r>
              <a:rPr lang="en-US" altLang="en-US" baseline="0" dirty="0">
                <a:latin typeface="Arial" pitchFamily="34" charset="0"/>
                <a:ea typeface="ＭＳ Ｐゴシック" pitchFamily="34" charset="-128"/>
                <a:cs typeface="ヒラギノ角ゴ Pro W3" pitchFamily="-84" charset="-128"/>
              </a:rPr>
              <a:t> </a:t>
            </a:r>
            <a:r>
              <a:rPr lang="en-US" altLang="en-US" dirty="0">
                <a:latin typeface="Arial" pitchFamily="34" charset="0"/>
                <a:ea typeface="ＭＳ Ｐゴシック" pitchFamily="34" charset="-128"/>
                <a:cs typeface="ヒラギノ角ゴ Pro W3" pitchFamily="-84" charset="-128"/>
              </a:rPr>
              <a:t>to convince them of the feasibility of their goal and gain their support. </a:t>
            </a:r>
          </a:p>
          <a:p>
            <a:endParaRPr lang="en-US" altLang="en-US" dirty="0">
              <a:latin typeface="Arial" pitchFamily="34" charset="0"/>
              <a:ea typeface="ＭＳ Ｐゴシック" pitchFamily="34" charset="-128"/>
              <a:cs typeface="ヒラギノ角ゴ Pro W3" pitchFamily="-84" charset="-128"/>
            </a:endParaRPr>
          </a:p>
          <a:p>
            <a:r>
              <a:rPr lang="en-US" altLang="en-US" dirty="0">
                <a:latin typeface="Arial" pitchFamily="34" charset="0"/>
                <a:ea typeface="ＭＳ Ｐゴシック" pitchFamily="34" charset="-128"/>
                <a:cs typeface="ヒラギノ角ゴ Pro W3" pitchFamily="-84" charset="-128"/>
              </a:rPr>
              <a:t>The campaign raised $247 million, more than double the goal. The effort was the first of its kind in Rotary’s history, and the occasion was celebrated at the 1988 Rotary convention in Philadelphia, Pennsylvania, USA. </a:t>
            </a:r>
          </a:p>
          <a:p>
            <a:endParaRPr lang="en-US"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3/13/2022</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27</a:t>
            </a:fld>
            <a:endParaRPr lang="en-US" dirty="0"/>
          </a:p>
        </p:txBody>
      </p:sp>
    </p:spTree>
    <p:extLst>
      <p:ext uri="{BB962C8B-B14F-4D97-AF65-F5344CB8AC3E}">
        <p14:creationId xmlns:p14="http://schemas.microsoft.com/office/powerpoint/2010/main" val="23309691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ea typeface="ＭＳ Ｐゴシック" pitchFamily="34" charset="-128"/>
                <a:cs typeface="ヒラギノ角ゴ Pro W3" pitchFamily="-84" charset="-128"/>
              </a:rPr>
              <a:t>Rotary’s early efforts set the stage for the formation of the Global Polio Eradication Initiative (GPEI) in 1988.  ** True story” Originally we approached WHO…. Finally</a:t>
            </a:r>
            <a:r>
              <a:rPr lang="en-US" altLang="en-US">
                <a:latin typeface="Arial" pitchFamily="34" charset="0"/>
                <a:ea typeface="ＭＳ Ｐゴシック" pitchFamily="34" charset="-128"/>
                <a:cs typeface="ヒラギノ角ゴ Pro W3" pitchFamily="-84" charset="-128"/>
              </a:rPr>
              <a:t>, t </a:t>
            </a:r>
            <a:r>
              <a:rPr lang="en-US" altLang="en-US" baseline="0">
                <a:latin typeface="Arial" pitchFamily="34" charset="0"/>
                <a:ea typeface="ＭＳ Ｐゴシック" pitchFamily="34" charset="-128"/>
                <a:cs typeface="ヒラギノ角ゴ Pro W3" pitchFamily="-84" charset="-128"/>
              </a:rPr>
              <a:t>T</a:t>
            </a:r>
            <a:r>
              <a:rPr lang="en-US" altLang="en-US">
                <a:latin typeface="Arial" pitchFamily="34" charset="0"/>
                <a:ea typeface="ＭＳ Ｐゴシック" pitchFamily="34" charset="-128"/>
                <a:cs typeface="ヒラギノ角ゴ Pro W3" pitchFamily="-84" charset="-128"/>
              </a:rPr>
              <a:t>he </a:t>
            </a:r>
            <a:r>
              <a:rPr lang="en-US" altLang="en-US" dirty="0">
                <a:latin typeface="Arial" pitchFamily="34" charset="0"/>
                <a:ea typeface="ＭＳ Ｐゴシック" pitchFamily="34" charset="-128"/>
                <a:cs typeface="ヒラギノ角ゴ Pro W3" pitchFamily="-84" charset="-128"/>
              </a:rPr>
              <a:t>GPEI’s original members were Rotary, the World Health Organization (WHO), the U.S. Centers for Disease Control and Prevention (CDC), and UNICEF.</a:t>
            </a:r>
          </a:p>
          <a:p>
            <a:endParaRPr lang="en-US" altLang="en-US" dirty="0">
              <a:latin typeface="Arial" pitchFamily="34" charset="0"/>
              <a:ea typeface="ＭＳ Ｐゴシック" pitchFamily="34" charset="-128"/>
              <a:cs typeface="ヒラギノ角ゴ Pro W3" pitchFamily="-84" charset="-128"/>
            </a:endParaRPr>
          </a:p>
          <a:p>
            <a:r>
              <a:rPr lang="en-US" altLang="en-US" dirty="0">
                <a:latin typeface="Arial" pitchFamily="34" charset="0"/>
                <a:ea typeface="ＭＳ Ｐゴシック" pitchFamily="34" charset="-128"/>
                <a:cs typeface="ヒラギノ角ゴ Pro W3" pitchFamily="-84" charset="-128"/>
              </a:rPr>
              <a:t>At that time, 350,000 children were afflicted by polio every year. Today, that number has been reduced by 99.9 percent, and polio is endemic in only two countries — Afghanistan and Pakistan.</a:t>
            </a:r>
          </a:p>
          <a:p>
            <a:endParaRPr lang="en-US" altLang="en-US" dirty="0">
              <a:latin typeface="Arial" pitchFamily="34" charset="0"/>
              <a:ea typeface="ＭＳ Ｐゴシック" pitchFamily="34" charset="-128"/>
              <a:cs typeface="ヒラギノ角ゴ Pro W3" pitchFamily="-84" charset="-128"/>
            </a:endParaRPr>
          </a:p>
          <a:p>
            <a:r>
              <a:rPr lang="en-US" altLang="en-US" dirty="0">
                <a:latin typeface="Arial" pitchFamily="34" charset="0"/>
                <a:ea typeface="ＭＳ Ｐゴシック" pitchFamily="34" charset="-128"/>
                <a:cs typeface="ヒラギノ角ゴ Pro W3" pitchFamily="-84" charset="-128"/>
              </a:rPr>
              <a:t>Over the years, others have joined the effort, including the Bill &amp; Melinda Gates Foundation and governments throughout the world.</a:t>
            </a:r>
            <a:r>
              <a:rPr lang="en-US" altLang="en-US" baseline="0" dirty="0">
                <a:latin typeface="Arial" pitchFamily="34" charset="0"/>
                <a:ea typeface="ＭＳ Ｐゴシック" pitchFamily="34" charset="-128"/>
                <a:cs typeface="ヒラギノ角ゴ Pro W3" pitchFamily="-84" charset="-128"/>
              </a:rPr>
              <a:t> </a:t>
            </a:r>
            <a:r>
              <a:rPr lang="en-US" altLang="en-US" dirty="0">
                <a:latin typeface="Arial" pitchFamily="34" charset="0"/>
                <a:ea typeface="ＭＳ Ｐゴシック" pitchFamily="34" charset="-128"/>
                <a:cs typeface="ヒラギノ角ゴ Pro W3" pitchFamily="-84" charset="-128"/>
              </a:rPr>
              <a:t>Rotary continued its fundraising efforts and as of 2015 had contributed more than $1.5 billion to the eradication effort. In addition, Rotary’s advocacy has resulted in contributions of over $9 billion from world governments.</a:t>
            </a:r>
          </a:p>
          <a:p>
            <a:endParaRPr lang="en-US" altLang="en-US" dirty="0">
              <a:latin typeface="Arial" pitchFamily="34" charset="0"/>
              <a:ea typeface="ＭＳ Ｐゴシック" pitchFamily="34" charset="-128"/>
              <a:cs typeface="ヒラギノ角ゴ Pro W3" pitchFamily="-84" charset="-128"/>
            </a:endParaRPr>
          </a:p>
          <a:p>
            <a:endParaRPr lang="en-US"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3/13/2022</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28</a:t>
            </a:fld>
            <a:endParaRPr lang="en-US" dirty="0"/>
          </a:p>
        </p:txBody>
      </p:sp>
    </p:spTree>
    <p:extLst>
      <p:ext uri="{BB962C8B-B14F-4D97-AF65-F5344CB8AC3E}">
        <p14:creationId xmlns:p14="http://schemas.microsoft.com/office/powerpoint/2010/main" val="28552817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ea typeface="ＭＳ Ｐゴシック" pitchFamily="34" charset="-128"/>
                <a:cs typeface="ヒラギノ角ゴ Pro W3" pitchFamily="-84" charset="-128"/>
              </a:rPr>
              <a:t>*  The polio eradication initiative owes much of its success to its adoption of mass immunizations, which were advocated by Dr. Albert Sabin (shown at left in the photo), who developed the oral polio vaccine, and Rotary leaders and physicians Carlos Canseco (shown at right in the photo)</a:t>
            </a:r>
            <a:r>
              <a:rPr lang="en-US" altLang="en-US" baseline="0" dirty="0">
                <a:latin typeface="Arial" pitchFamily="34" charset="0"/>
                <a:ea typeface="ＭＳ Ｐゴシック" pitchFamily="34" charset="-128"/>
                <a:cs typeface="ヒラギノ角ゴ Pro W3" pitchFamily="-84" charset="-128"/>
              </a:rPr>
              <a:t> </a:t>
            </a:r>
            <a:r>
              <a:rPr lang="en-US" altLang="en-US" dirty="0">
                <a:latin typeface="Arial" pitchFamily="34" charset="0"/>
                <a:ea typeface="ＭＳ Ｐゴシック" pitchFamily="34" charset="-128"/>
                <a:cs typeface="ヒラギノ角ゴ Pro W3" pitchFamily="-84" charset="-128"/>
              </a:rPr>
              <a:t>and D-7620 PDG Dr. John Sever – 1978-1979. </a:t>
            </a:r>
          </a:p>
          <a:p>
            <a:r>
              <a:rPr lang="en-US" altLang="en-US" dirty="0">
                <a:latin typeface="Arial" pitchFamily="34" charset="0"/>
                <a:ea typeface="ＭＳ Ｐゴシック" pitchFamily="34" charset="-128"/>
                <a:cs typeface="ヒラギノ角ゴ Pro W3" pitchFamily="-84" charset="-128"/>
              </a:rPr>
              <a:t>*  For a typical National Immunization Day, or NID, thousands of immunization posts are set up throughout a country. Health workers and volunteers immunize millions of children in one day. In what’s known</a:t>
            </a:r>
            <a:r>
              <a:rPr lang="en-US" altLang="en-US" baseline="0" dirty="0">
                <a:latin typeface="Arial" pitchFamily="34" charset="0"/>
                <a:ea typeface="ＭＳ Ｐゴシック" pitchFamily="34" charset="-128"/>
                <a:cs typeface="ヒラギノ角ゴ Pro W3" pitchFamily="-84" charset="-128"/>
              </a:rPr>
              <a:t> as social mobilization, both during the NID and before, v</a:t>
            </a:r>
            <a:r>
              <a:rPr lang="en-US" altLang="en-US" dirty="0">
                <a:latin typeface="Arial" pitchFamily="34" charset="0"/>
                <a:ea typeface="ＭＳ Ｐゴシック" pitchFamily="34" charset="-128"/>
                <a:cs typeface="ヒラギノ角ゴ Pro W3" pitchFamily="-84" charset="-128"/>
              </a:rPr>
              <a:t>olunteers hang posters, distribute handbills, and even ride through the streets with bullhorns to urge parents to bring all children younger than five to be vaccinated. </a:t>
            </a:r>
          </a:p>
          <a:p>
            <a:endParaRPr lang="en-US" altLang="en-US" dirty="0">
              <a:latin typeface="Arial" pitchFamily="34" charset="0"/>
              <a:ea typeface="ＭＳ Ｐゴシック" pitchFamily="34" charset="-128"/>
              <a:cs typeface="ヒラギノ角ゴ Pro W3" pitchFamily="-84" charset="-128"/>
            </a:endParaRPr>
          </a:p>
          <a:p>
            <a:r>
              <a:rPr lang="en-US" altLang="en-US" dirty="0">
                <a:latin typeface="Arial" pitchFamily="34" charset="0"/>
                <a:ea typeface="ＭＳ Ｐゴシック" pitchFamily="34" charset="-128"/>
                <a:cs typeface="ヒラギノ角ゴ Pro W3" pitchFamily="-84" charset="-128"/>
              </a:rPr>
              <a:t>Those who receive the oral polio vaccine have their fingers marked with indelible ink. Over the following few days, health workers go from home to home, administering vaccine to eligible children with unmarked fingers. The process is repeated once a few</a:t>
            </a:r>
            <a:r>
              <a:rPr lang="en-US" altLang="en-US" baseline="0" dirty="0">
                <a:latin typeface="Arial" pitchFamily="34" charset="0"/>
                <a:ea typeface="ＭＳ Ｐゴシック" pitchFamily="34" charset="-128"/>
                <a:cs typeface="ヒラギノ角ゴ Pro W3" pitchFamily="-84" charset="-128"/>
              </a:rPr>
              <a:t> months later</a:t>
            </a:r>
            <a:r>
              <a:rPr lang="en-US" altLang="en-US" dirty="0">
                <a:latin typeface="Arial" pitchFamily="34" charset="0"/>
                <a:ea typeface="ＭＳ Ｐゴシック" pitchFamily="34" charset="-128"/>
                <a:cs typeface="ヒラギノ角ゴ Pro W3" pitchFamily="-84" charset="-128"/>
              </a:rPr>
              <a:t>, and then again, with the goal of reaching every child under age five every time.</a:t>
            </a:r>
          </a:p>
          <a:p>
            <a:endParaRPr lang="en-US" altLang="en-US" dirty="0">
              <a:latin typeface="Arial" pitchFamily="34" charset="0"/>
              <a:ea typeface="ＭＳ Ｐゴシック" pitchFamily="34" charset="-128"/>
              <a:cs typeface="ヒラギノ角ゴ Pro W3" pitchFamily="-84" charset="-128"/>
            </a:endParaRPr>
          </a:p>
          <a:p>
            <a:endParaRPr lang="en-US"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3/13/2022</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29</a:t>
            </a:fld>
            <a:endParaRPr lang="en-US" dirty="0"/>
          </a:p>
        </p:txBody>
      </p:sp>
    </p:spTree>
    <p:extLst>
      <p:ext uri="{BB962C8B-B14F-4D97-AF65-F5344CB8AC3E}">
        <p14:creationId xmlns:p14="http://schemas.microsoft.com/office/powerpoint/2010/main" val="397189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Rotarians continue to carry forward the vision, dreams and founding principals of our founders and Rotarians before us, We have now entered the second century of “doing good in the world” creating focused, measured, sustainable and impactful projects within the Four-Way Test of the things we think, say and do. Let’s look at some history.</a:t>
            </a:r>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3/13/2022</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3</a:t>
            </a:fld>
            <a:endParaRPr lang="en-US" dirty="0"/>
          </a:p>
        </p:txBody>
      </p:sp>
    </p:spTree>
    <p:extLst>
      <p:ext uri="{BB962C8B-B14F-4D97-AF65-F5344CB8AC3E}">
        <p14:creationId xmlns:p14="http://schemas.microsoft.com/office/powerpoint/2010/main" val="3101124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ea typeface="ＭＳ Ｐゴシック" pitchFamily="34" charset="-128"/>
                <a:cs typeface="ヒラギノ角ゴ Pro W3" pitchFamily="-84" charset="-128"/>
              </a:rPr>
              <a:t>*  The social mobilization that precedes an </a:t>
            </a:r>
            <a:r>
              <a:rPr lang="en-US" altLang="en-US" u="sng" dirty="0">
                <a:latin typeface="Arial" pitchFamily="34" charset="0"/>
                <a:ea typeface="ＭＳ Ｐゴシック" pitchFamily="34" charset="-128"/>
                <a:cs typeface="ヒラギノ角ゴ Pro W3" pitchFamily="-84" charset="-128"/>
              </a:rPr>
              <a:t>NID</a:t>
            </a:r>
            <a:r>
              <a:rPr lang="en-US" altLang="en-US" dirty="0">
                <a:latin typeface="Arial" pitchFamily="34" charset="0"/>
                <a:ea typeface="ＭＳ Ｐゴシック" pitchFamily="34" charset="-128"/>
                <a:cs typeface="ヒラギノ角ゴ Pro W3" pitchFamily="-84" charset="-128"/>
              </a:rPr>
              <a:t> is critical to the success of mass immunizations.</a:t>
            </a:r>
            <a:r>
              <a:rPr lang="en-US" altLang="en-US" baseline="0" dirty="0">
                <a:latin typeface="Arial" pitchFamily="34" charset="0"/>
                <a:ea typeface="ＭＳ Ｐゴシック" pitchFamily="34" charset="-128"/>
                <a:cs typeface="ヒラギノ角ゴ Pro W3" pitchFamily="-84" charset="-128"/>
              </a:rPr>
              <a:t> </a:t>
            </a:r>
            <a:r>
              <a:rPr lang="en-US" altLang="en-US" dirty="0">
                <a:latin typeface="Arial" pitchFamily="34" charset="0"/>
                <a:ea typeface="ＭＳ Ｐゴシック" pitchFamily="34" charset="-128"/>
                <a:cs typeface="ヒラギノ角ゴ Pro W3" pitchFamily="-84" charset="-128"/>
              </a:rPr>
              <a:t>In 1995, the Foundation launched the </a:t>
            </a:r>
            <a:r>
              <a:rPr lang="en-US" altLang="en-US" u="sng" dirty="0">
                <a:latin typeface="Arial" pitchFamily="34" charset="0"/>
                <a:ea typeface="ＭＳ Ｐゴシック" pitchFamily="34" charset="-128"/>
                <a:cs typeface="ヒラギノ角ゴ Pro W3" pitchFamily="-84" charset="-128"/>
              </a:rPr>
              <a:t>PolioPlus Partners</a:t>
            </a:r>
            <a:r>
              <a:rPr lang="en-US" altLang="en-US" dirty="0">
                <a:latin typeface="Arial" pitchFamily="34" charset="0"/>
                <a:ea typeface="ＭＳ Ｐゴシック" pitchFamily="34" charset="-128"/>
                <a:cs typeface="ヒラギノ角ゴ Pro W3" pitchFamily="-84" charset="-128"/>
              </a:rPr>
              <a:t> program to support social mobilization for National Immunization Days. </a:t>
            </a:r>
          </a:p>
          <a:p>
            <a:r>
              <a:rPr lang="en-US" altLang="en-US" dirty="0">
                <a:latin typeface="Arial" pitchFamily="34" charset="0"/>
                <a:ea typeface="ＭＳ Ｐゴシック" pitchFamily="34" charset="-128"/>
                <a:cs typeface="ヒラギノ角ゴ Pro W3" pitchFamily="-84" charset="-128"/>
              </a:rPr>
              <a:t>*  Through </a:t>
            </a:r>
            <a:r>
              <a:rPr lang="en-US" altLang="en-US" u="none" dirty="0">
                <a:latin typeface="Arial" pitchFamily="34" charset="0"/>
                <a:ea typeface="ＭＳ Ｐゴシック" pitchFamily="34" charset="-128"/>
                <a:cs typeface="ヒラギノ角ゴ Pro W3" pitchFamily="-84" charset="-128"/>
              </a:rPr>
              <a:t>PolioPlus Partners, </a:t>
            </a:r>
            <a:r>
              <a:rPr lang="en-US" altLang="en-US" dirty="0">
                <a:latin typeface="Arial" pitchFamily="34" charset="0"/>
                <a:ea typeface="ＭＳ Ｐゴシック" pitchFamily="34" charset="-128"/>
                <a:cs typeface="ヒラギノ角ゴ Pro W3" pitchFamily="-84" charset="-128"/>
              </a:rPr>
              <a:t>a network of regional and national PolioPlus committees determine</a:t>
            </a:r>
            <a:r>
              <a:rPr lang="en-US" altLang="en-US" baseline="0" dirty="0">
                <a:latin typeface="Arial" pitchFamily="34" charset="0"/>
                <a:ea typeface="ＭＳ Ｐゴシック" pitchFamily="34" charset="-128"/>
                <a:cs typeface="ヒラギノ角ゴ Pro W3" pitchFamily="-84" charset="-128"/>
              </a:rPr>
              <a:t> what </a:t>
            </a:r>
            <a:r>
              <a:rPr lang="en-US" altLang="en-US" dirty="0">
                <a:latin typeface="Arial" pitchFamily="34" charset="0"/>
                <a:ea typeface="ＭＳ Ｐゴシック" pitchFamily="34" charset="-128"/>
                <a:cs typeface="ヒラギノ角ゴ Pro W3" pitchFamily="-84" charset="-128"/>
              </a:rPr>
              <a:t>supplies are needed, such as vaccine carriers, banners, brochures, and PolioPlus T-shirts, aprons, and caps to identify members of vaccination teams. The national committee chairs distribute the list, and the program provides funding. </a:t>
            </a:r>
          </a:p>
          <a:p>
            <a:r>
              <a:rPr lang="en-US" altLang="en-US" dirty="0">
                <a:latin typeface="Arial" pitchFamily="34" charset="0"/>
                <a:ea typeface="ＭＳ Ｐゴシック" pitchFamily="34" charset="-128"/>
                <a:cs typeface="ヒラギノ角ゴ Pro W3" pitchFamily="-84" charset="-128"/>
              </a:rPr>
              <a:t> *  When India prepared for its first National Immunization Days in 1995, it identified a need for hundreds of aprons for volunteers. Japanese Rotarians contributed enough funds to buy not only aprons but also caps, posters, banners, and vaccine carriers. Indian Rotarians mobilized about 100,000 volunteers to publicize the upcoming immunizations and administer the vaccine.</a:t>
            </a:r>
          </a:p>
          <a:p>
            <a:endParaRPr lang="en-US" altLang="en-US" dirty="0">
              <a:latin typeface="Arial" pitchFamily="34" charset="0"/>
              <a:ea typeface="ＭＳ Ｐゴシック" pitchFamily="34" charset="-128"/>
              <a:cs typeface="ヒラギノ角ゴ Pro W3" pitchFamily="-84" charset="-128"/>
            </a:endParaRPr>
          </a:p>
          <a:p>
            <a:endParaRPr lang="en-US"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3/13/2022</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30</a:t>
            </a:fld>
            <a:endParaRPr lang="en-US" dirty="0"/>
          </a:p>
        </p:txBody>
      </p:sp>
    </p:spTree>
    <p:extLst>
      <p:ext uri="{BB962C8B-B14F-4D97-AF65-F5344CB8AC3E}">
        <p14:creationId xmlns:p14="http://schemas.microsoft.com/office/powerpoint/2010/main" val="40978883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TRF is always following through with those contributors with cognition.</a:t>
            </a:r>
          </a:p>
        </p:txBody>
      </p:sp>
      <p:sp>
        <p:nvSpPr>
          <p:cNvPr id="4" name="Date Placeholder 3"/>
          <p:cNvSpPr>
            <a:spLocks noGrp="1"/>
          </p:cNvSpPr>
          <p:nvPr>
            <p:ph type="dt" idx="1"/>
          </p:nvPr>
        </p:nvSpPr>
        <p:spPr/>
        <p:txBody>
          <a:bodyPr/>
          <a:lstStyle/>
          <a:p>
            <a:pPr>
              <a:defRPr/>
            </a:pPr>
            <a:fld id="{2EB3FD11-F4A1-4B36-A0F0-C667122A5EF3}" type="datetime1">
              <a:rPr lang="en-US" smtClean="0"/>
              <a:pPr>
                <a:defRPr/>
              </a:pPr>
              <a:t>3/13/2022</a:t>
            </a:fld>
            <a:endParaRPr lang="en-US" dirty="0"/>
          </a:p>
        </p:txBody>
      </p:sp>
      <p:sp>
        <p:nvSpPr>
          <p:cNvPr id="5" name="Slide Number Placeholder 4"/>
          <p:cNvSpPr>
            <a:spLocks noGrp="1"/>
          </p:cNvSpPr>
          <p:nvPr>
            <p:ph type="sldNum" sz="quarter" idx="5"/>
          </p:nvPr>
        </p:nvSpPr>
        <p:spPr/>
        <p:txBody>
          <a:bodyPr/>
          <a:lstStyle/>
          <a:p>
            <a:pPr>
              <a:defRPr/>
            </a:pPr>
            <a:fld id="{650A5DD0-1CB4-4EBD-9286-DD7038B13226}" type="slidenum">
              <a:rPr lang="en-US" smtClean="0"/>
              <a:pPr>
                <a:defRPr/>
              </a:pPr>
              <a:t>31</a:t>
            </a:fld>
            <a:endParaRPr lang="en-US" dirty="0"/>
          </a:p>
        </p:txBody>
      </p:sp>
    </p:spTree>
    <p:extLst>
      <p:ext uri="{BB962C8B-B14F-4D97-AF65-F5344CB8AC3E}">
        <p14:creationId xmlns:p14="http://schemas.microsoft.com/office/powerpoint/2010/main" val="1149252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dirty="0">
                <a:latin typeface="Arial" pitchFamily="34" charset="0"/>
                <a:ea typeface="ＭＳ Ｐゴシック" pitchFamily="34" charset="-128"/>
                <a:cs typeface="ヒラギノ角ゴ Pro W3" pitchFamily="-84" charset="-128"/>
              </a:rPr>
              <a:t>It began in 1947, when Paul Harris died after a prolonged illness. Rotary’s beloved founder had told friends that if they wanted to honor him, they should donate to the Foundation. So Rotary established a special fund for the contributions that flooded headquarters as news of Paul’s death spread. </a:t>
            </a:r>
          </a:p>
          <a:p>
            <a:pPr marL="171450" indent="-171450">
              <a:buFont typeface="Arial" panose="020B0604020202020204" pitchFamily="34" charset="0"/>
              <a:buChar char="•"/>
            </a:pPr>
            <a:r>
              <a:rPr lang="en-US" altLang="en-US" dirty="0">
                <a:latin typeface="Arial" pitchFamily="34" charset="0"/>
                <a:ea typeface="ＭＳ Ｐゴシック" pitchFamily="34" charset="-128"/>
                <a:cs typeface="ヒラギノ角ゴ Pro W3" pitchFamily="-84" charset="-128"/>
              </a:rPr>
              <a:t>In just 18 months, the Foundation received $1.3 million. Contributions continued to increase over the years, and they first</a:t>
            </a:r>
            <a:r>
              <a:rPr lang="en-US" altLang="en-US" baseline="0" dirty="0">
                <a:latin typeface="Arial" pitchFamily="34" charset="0"/>
                <a:ea typeface="ＭＳ Ｐゴシック" pitchFamily="34" charset="-128"/>
                <a:cs typeface="ヒラギノ角ゴ Pro W3" pitchFamily="-84" charset="-128"/>
              </a:rPr>
              <a:t> </a:t>
            </a:r>
            <a:r>
              <a:rPr lang="en-US" altLang="en-US" dirty="0">
                <a:latin typeface="Arial" pitchFamily="34" charset="0"/>
                <a:ea typeface="ＭＳ Ｐゴシック" pitchFamily="34" charset="-128"/>
                <a:cs typeface="ヒラギノ角ゴ Pro W3" pitchFamily="-84" charset="-128"/>
              </a:rPr>
              <a:t>topped $1 million in a single year in 1965. </a:t>
            </a:r>
          </a:p>
          <a:p>
            <a:pPr marL="171450" indent="-171450">
              <a:buFont typeface="Arial" panose="020B0604020202020204" pitchFamily="34" charset="0"/>
              <a:buChar char="•"/>
            </a:pPr>
            <a:r>
              <a:rPr lang="en-US" altLang="en-US" dirty="0">
                <a:latin typeface="Arial" pitchFamily="34" charset="0"/>
                <a:ea typeface="ＭＳ Ｐゴシック" pitchFamily="34" charset="-128"/>
                <a:cs typeface="ヒラギノ角ゴ Pro W3" pitchFamily="-84" charset="-128"/>
              </a:rPr>
              <a:t>At the 1978 convention in Tokyo, Rotary announced a two-year 75th anniversary fund, which would receive more than $7.2 million.</a:t>
            </a:r>
          </a:p>
          <a:p>
            <a:pPr marL="171450" indent="-171450">
              <a:buFont typeface="Arial" panose="020B0604020202020204" pitchFamily="34" charset="0"/>
              <a:buChar char="•"/>
            </a:pPr>
            <a:r>
              <a:rPr lang="en-US" altLang="en-US" dirty="0">
                <a:latin typeface="Arial" pitchFamily="34" charset="0"/>
                <a:ea typeface="ＭＳ Ｐゴシック" pitchFamily="34" charset="-128"/>
                <a:cs typeface="ヒラギノ角ゴ Pro W3" pitchFamily="-84" charset="-128"/>
              </a:rPr>
              <a:t>In 2004, the Foundation started the Every Rotarian, Every Year campaign to stimulate giving to the Annual Fund, which supports Foundation</a:t>
            </a:r>
            <a:r>
              <a:rPr lang="en-US" altLang="en-US" baseline="0" dirty="0">
                <a:latin typeface="Arial" pitchFamily="34" charset="0"/>
                <a:ea typeface="ＭＳ Ｐゴシック" pitchFamily="34" charset="-128"/>
                <a:cs typeface="ヒラギノ角ゴ Pro W3" pitchFamily="-84" charset="-128"/>
              </a:rPr>
              <a:t> </a:t>
            </a:r>
            <a:r>
              <a:rPr lang="en-US" altLang="en-US" dirty="0">
                <a:latin typeface="Arial" pitchFamily="34" charset="0"/>
                <a:ea typeface="ＭＳ Ｐゴシック" pitchFamily="34" charset="-128"/>
                <a:cs typeface="ヒラギノ角ゴ Pro W3" pitchFamily="-84" charset="-128"/>
              </a:rPr>
              <a:t>grants. In 2014-15, that fund received a record $123 million in contributions. </a:t>
            </a:r>
          </a:p>
          <a:p>
            <a:endParaRPr lang="en-US"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3/13/2022</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32</a:t>
            </a:fld>
            <a:endParaRPr lang="en-US" dirty="0"/>
          </a:p>
        </p:txBody>
      </p:sp>
    </p:spTree>
    <p:extLst>
      <p:ext uri="{BB962C8B-B14F-4D97-AF65-F5344CB8AC3E}">
        <p14:creationId xmlns:p14="http://schemas.microsoft.com/office/powerpoint/2010/main" val="5435203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Foundations impact has dramatically grown around the world.</a:t>
            </a:r>
          </a:p>
        </p:txBody>
      </p:sp>
      <p:sp>
        <p:nvSpPr>
          <p:cNvPr id="4" name="Date Placeholder 3"/>
          <p:cNvSpPr>
            <a:spLocks noGrp="1"/>
          </p:cNvSpPr>
          <p:nvPr>
            <p:ph type="dt" idx="1"/>
          </p:nvPr>
        </p:nvSpPr>
        <p:spPr/>
        <p:txBody>
          <a:bodyPr/>
          <a:lstStyle/>
          <a:p>
            <a:pPr>
              <a:defRPr/>
            </a:pPr>
            <a:fld id="{2EB3FD11-F4A1-4B36-A0F0-C667122A5EF3}" type="datetime1">
              <a:rPr lang="en-US" smtClean="0"/>
              <a:pPr>
                <a:defRPr/>
              </a:pPr>
              <a:t>3/13/2022</a:t>
            </a:fld>
            <a:endParaRPr lang="en-US" dirty="0"/>
          </a:p>
        </p:txBody>
      </p:sp>
      <p:sp>
        <p:nvSpPr>
          <p:cNvPr id="5" name="Slide Number Placeholder 4"/>
          <p:cNvSpPr>
            <a:spLocks noGrp="1"/>
          </p:cNvSpPr>
          <p:nvPr>
            <p:ph type="sldNum" sz="quarter" idx="5"/>
          </p:nvPr>
        </p:nvSpPr>
        <p:spPr/>
        <p:txBody>
          <a:bodyPr/>
          <a:lstStyle/>
          <a:p>
            <a:pPr>
              <a:defRPr/>
            </a:pPr>
            <a:fld id="{650A5DD0-1CB4-4EBD-9286-DD7038B13226}" type="slidenum">
              <a:rPr lang="en-US" smtClean="0"/>
              <a:pPr>
                <a:defRPr/>
              </a:pPr>
              <a:t>33</a:t>
            </a:fld>
            <a:endParaRPr lang="en-US" dirty="0"/>
          </a:p>
        </p:txBody>
      </p:sp>
    </p:spTree>
    <p:extLst>
      <p:ext uri="{BB962C8B-B14F-4D97-AF65-F5344CB8AC3E}">
        <p14:creationId xmlns:p14="http://schemas.microsoft.com/office/powerpoint/2010/main" val="8678220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attendee read this&gt;</a:t>
            </a:r>
          </a:p>
        </p:txBody>
      </p:sp>
      <p:sp>
        <p:nvSpPr>
          <p:cNvPr id="4" name="Date Placeholder 3"/>
          <p:cNvSpPr>
            <a:spLocks noGrp="1"/>
          </p:cNvSpPr>
          <p:nvPr>
            <p:ph type="dt" idx="1"/>
          </p:nvPr>
        </p:nvSpPr>
        <p:spPr/>
        <p:txBody>
          <a:bodyPr/>
          <a:lstStyle/>
          <a:p>
            <a:pPr>
              <a:defRPr/>
            </a:pPr>
            <a:fld id="{2EB3FD11-F4A1-4B36-A0F0-C667122A5EF3}" type="datetime1">
              <a:rPr lang="en-US" smtClean="0"/>
              <a:pPr>
                <a:defRPr/>
              </a:pPr>
              <a:t>3/13/2022</a:t>
            </a:fld>
            <a:endParaRPr lang="en-US" dirty="0"/>
          </a:p>
        </p:txBody>
      </p:sp>
      <p:sp>
        <p:nvSpPr>
          <p:cNvPr id="5" name="Slide Number Placeholder 4"/>
          <p:cNvSpPr>
            <a:spLocks noGrp="1"/>
          </p:cNvSpPr>
          <p:nvPr>
            <p:ph type="sldNum" sz="quarter" idx="5"/>
          </p:nvPr>
        </p:nvSpPr>
        <p:spPr/>
        <p:txBody>
          <a:bodyPr/>
          <a:lstStyle/>
          <a:p>
            <a:pPr>
              <a:defRPr/>
            </a:pPr>
            <a:fld id="{650A5DD0-1CB4-4EBD-9286-DD7038B13226}" type="slidenum">
              <a:rPr lang="en-US" smtClean="0"/>
              <a:pPr>
                <a:defRPr/>
              </a:pPr>
              <a:t>35</a:t>
            </a:fld>
            <a:endParaRPr lang="en-US" dirty="0"/>
          </a:p>
        </p:txBody>
      </p:sp>
    </p:spTree>
    <p:extLst>
      <p:ext uri="{BB962C8B-B14F-4D97-AF65-F5344CB8AC3E}">
        <p14:creationId xmlns:p14="http://schemas.microsoft.com/office/powerpoint/2010/main" val="10529678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C71A6815-E7B7-48C5-8C03-44272788FB2E}" type="slidenum">
              <a:rPr lang="en-US" altLang="en-US">
                <a:solidFill>
                  <a:prstClr val="black"/>
                </a:solidFill>
                <a:latin typeface="Calibri" panose="020F0502020204030204"/>
              </a:rPr>
              <a:pPr defTabSz="931774">
                <a:defRPr/>
              </a:pPr>
              <a:t>36</a:t>
            </a:fld>
            <a:endParaRPr lang="en-US" altLang="en-US" dirty="0">
              <a:solidFill>
                <a:prstClr val="black"/>
              </a:solidFill>
              <a:latin typeface="Calibri" panose="020F0502020204030204"/>
            </a:endParaRPr>
          </a:p>
        </p:txBody>
      </p:sp>
    </p:spTree>
    <p:extLst>
      <p:ext uri="{BB962C8B-B14F-4D97-AF65-F5344CB8AC3E}">
        <p14:creationId xmlns:p14="http://schemas.microsoft.com/office/powerpoint/2010/main" val="26687783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ea typeface="ＭＳ Ｐゴシック" pitchFamily="34" charset="-128"/>
                <a:cs typeface="ヒラギノ角ゴ Pro W3" pitchFamily="-84" charset="-128"/>
              </a:rPr>
              <a:t>The Foundation’s assets grew slowly over its first 30 years. In 1947, our Founder Paul Harris died. A surge in contributions began to recognize our founder Paul Harris. By the end of the 1947-48 Rotary year, it had received only about $2 million in contributions since 1917. </a:t>
            </a:r>
          </a:p>
          <a:p>
            <a:r>
              <a:rPr lang="en-US" altLang="en-US" dirty="0">
                <a:latin typeface="Arial" pitchFamily="34" charset="0"/>
                <a:ea typeface="ＭＳ Ｐゴシック" pitchFamily="34" charset="-128"/>
                <a:cs typeface="ヒラギノ角ゴ Pro W3" pitchFamily="-84" charset="-128"/>
              </a:rPr>
              <a:t>*  Today, the Foundation’s assets stand at more than $1.4 Billion. What led to such a remarkable increase in donations?</a:t>
            </a:r>
            <a:endParaRPr lang="en-US" dirty="0"/>
          </a:p>
          <a:p>
            <a:pPr marL="174708" indent="-174708">
              <a:buFont typeface="Arial" panose="020B0604020202020204" pitchFamily="34" charset="0"/>
              <a:buChar char="•"/>
            </a:pPr>
            <a:r>
              <a:rPr lang="en-US" dirty="0"/>
              <a:t>Worldwide events had impact on Membership and Giving. See graph…</a:t>
            </a:r>
          </a:p>
          <a:p>
            <a:pPr marL="174708" indent="-174708">
              <a:buFont typeface="Arial" panose="020B0604020202020204" pitchFamily="34" charset="0"/>
              <a:buChar char="•"/>
            </a:pPr>
            <a:r>
              <a:rPr lang="en-US" dirty="0"/>
              <a:t>Membership and Giving amounts over the years shown alongside economic &amp; health events and slope of giving is interesting to me. </a:t>
            </a:r>
          </a:p>
          <a:p>
            <a:pPr marL="174708" indent="-174708">
              <a:buFont typeface="Arial" panose="020B0604020202020204" pitchFamily="34" charset="0"/>
              <a:buChar char="•"/>
            </a:pPr>
            <a:r>
              <a:rPr lang="en-US" dirty="0"/>
              <a:t>Even more important to support the </a:t>
            </a:r>
            <a:r>
              <a:rPr lang="en-US" u="sng" dirty="0"/>
              <a:t>Annual Fund</a:t>
            </a:r>
            <a:r>
              <a:rPr lang="en-US" dirty="0"/>
              <a:t> every year to keep up with the needs of our communities and the world.</a:t>
            </a:r>
          </a:p>
          <a:p>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72D0A19B-453D-4DC4-BE54-BEA6B91895FB}" type="slidenum">
              <a:rPr lang="en-US">
                <a:solidFill>
                  <a:prstClr val="black"/>
                </a:solidFill>
                <a:latin typeface="Calibri" panose="020F0502020204030204"/>
              </a:rPr>
              <a:pPr defTabSz="931774">
                <a:defRPr/>
              </a:pPr>
              <a:t>39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2145195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graphic shows the growth &amp; assets of the Rotary TRF. I’d like to give you clarity on what are big numbers. </a:t>
            </a:r>
            <a:r>
              <a:rPr lang="en-US" u="sng" dirty="0"/>
              <a:t>Dark view … Light Blue view… </a:t>
            </a:r>
            <a:r>
              <a:rPr lang="en-US" dirty="0"/>
              <a:t>We have an outsourced portfolio management company to invests assets to </a:t>
            </a:r>
            <a:r>
              <a:rPr lang="en-US" sz="1000" b="1" i="1" dirty="0"/>
              <a:t>ensure funding for today’s programs, </a:t>
            </a:r>
            <a:r>
              <a:rPr lang="en-US" sz="1000" b="1" i="1" u="sng" dirty="0"/>
              <a:t>while,</a:t>
            </a:r>
            <a:r>
              <a:rPr lang="en-US" sz="1000" b="1" i="1" dirty="0"/>
              <a:t> sufficiently grow the portfolio to support programs in the future. </a:t>
            </a:r>
            <a:r>
              <a:rPr lang="en-US" dirty="0"/>
              <a:t>TRF seeks to generate an average annual investment return over time at least equal to the rate of inflation.</a:t>
            </a:r>
          </a:p>
        </p:txBody>
      </p:sp>
      <p:sp>
        <p:nvSpPr>
          <p:cNvPr id="4" name="Date Placeholder 3"/>
          <p:cNvSpPr>
            <a:spLocks noGrp="1"/>
          </p:cNvSpPr>
          <p:nvPr>
            <p:ph type="dt" idx="1"/>
          </p:nvPr>
        </p:nvSpPr>
        <p:spPr/>
        <p:txBody>
          <a:bodyPr/>
          <a:lstStyle/>
          <a:p>
            <a:pPr>
              <a:defRPr/>
            </a:pPr>
            <a:fld id="{2EB3FD11-F4A1-4B36-A0F0-C667122A5EF3}" type="datetime1">
              <a:rPr lang="en-US" smtClean="0"/>
              <a:pPr>
                <a:defRPr/>
              </a:pPr>
              <a:t>3/13/2022</a:t>
            </a:fld>
            <a:endParaRPr lang="en-US" dirty="0"/>
          </a:p>
        </p:txBody>
      </p:sp>
      <p:sp>
        <p:nvSpPr>
          <p:cNvPr id="5" name="Slide Number Placeholder 4"/>
          <p:cNvSpPr>
            <a:spLocks noGrp="1"/>
          </p:cNvSpPr>
          <p:nvPr>
            <p:ph type="sldNum" sz="quarter" idx="5"/>
          </p:nvPr>
        </p:nvSpPr>
        <p:spPr/>
        <p:txBody>
          <a:bodyPr/>
          <a:lstStyle/>
          <a:p>
            <a:pPr>
              <a:defRPr/>
            </a:pPr>
            <a:fld id="{650A5DD0-1CB4-4EBD-9286-DD7038B13226}" type="slidenum">
              <a:rPr lang="en-US" smtClean="0"/>
              <a:pPr>
                <a:defRPr/>
              </a:pPr>
              <a:t>40</a:t>
            </a:fld>
            <a:endParaRPr lang="en-US" dirty="0"/>
          </a:p>
        </p:txBody>
      </p:sp>
    </p:spTree>
    <p:extLst>
      <p:ext uri="{BB962C8B-B14F-4D97-AF65-F5344CB8AC3E}">
        <p14:creationId xmlns:p14="http://schemas.microsoft.com/office/powerpoint/2010/main" val="18847428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ea typeface="ＭＳ Ｐゴシック" pitchFamily="34" charset="-128"/>
                <a:cs typeface="ヒラギノ角ゴ Pro W3" pitchFamily="-84" charset="-128"/>
              </a:rPr>
              <a:t>Through the Rotary Foundation, Rotary members find satisfaction in serving others. The Foundation offers countless opportunities for all members, alumni, and their friends to do good in their communities and in the world — and to make a real, life-changing difference for people in need.</a:t>
            </a:r>
          </a:p>
          <a:p>
            <a:pPr marL="171450" indent="-171450">
              <a:buFont typeface="Arial" panose="020B0604020202020204" pitchFamily="34" charset="0"/>
              <a:buChar char="•"/>
            </a:pPr>
            <a:r>
              <a:rPr lang="en-US" altLang="en-US" dirty="0">
                <a:latin typeface="Arial" pitchFamily="34" charset="0"/>
                <a:ea typeface="ＭＳ Ｐゴシック" pitchFamily="34" charset="-128"/>
                <a:cs typeface="ヒラギノ角ゴ Pro W3" pitchFamily="-84" charset="-128"/>
              </a:rPr>
              <a:t>And because of the Foundation, people around the world recognize Rotary as an agent of positive change in the world. </a:t>
            </a:r>
          </a:p>
          <a:p>
            <a:pPr marL="171450" indent="-171450">
              <a:buFont typeface="Arial" panose="020B0604020202020204" pitchFamily="34" charset="0"/>
              <a:buChar char="•"/>
            </a:pPr>
            <a:r>
              <a:rPr lang="en-US" altLang="en-US" dirty="0">
                <a:latin typeface="Arial" pitchFamily="34" charset="0"/>
                <a:ea typeface="ＭＳ Ｐゴシック" pitchFamily="34" charset="-128"/>
                <a:cs typeface="ヒラギノ角ゴ Pro W3" pitchFamily="-84" charset="-128"/>
              </a:rPr>
              <a:t>There are many ways that you can improve lives today and build a better future though the Rotary Foundation:</a:t>
            </a:r>
          </a:p>
          <a:p>
            <a:pPr>
              <a:buFontTx/>
              <a:buChar char="•"/>
            </a:pPr>
            <a:r>
              <a:rPr lang="en-US" altLang="en-US" dirty="0">
                <a:latin typeface="Arial" pitchFamily="34" charset="0"/>
                <a:ea typeface="ＭＳ Ｐゴシック" pitchFamily="34" charset="-128"/>
                <a:cs typeface="ヒラギノ角ゴ Pro W3" pitchFamily="-84" charset="-128"/>
              </a:rPr>
              <a:t> Work with an international partner club to develop a project in one of Rotary’s seven areas of focus and apply for a global grant.</a:t>
            </a:r>
          </a:p>
          <a:p>
            <a:pPr>
              <a:buFontTx/>
              <a:buChar char="•"/>
            </a:pPr>
            <a:r>
              <a:rPr lang="en-US" altLang="en-US" dirty="0">
                <a:latin typeface="Arial" pitchFamily="34" charset="0"/>
                <a:ea typeface="ＭＳ Ｐゴシック" pitchFamily="34" charset="-128"/>
                <a:cs typeface="ヒラギノ角ゴ Pro W3" pitchFamily="-84" charset="-128"/>
              </a:rPr>
              <a:t> Participate in or support your club or district’s grant projects.</a:t>
            </a:r>
          </a:p>
          <a:p>
            <a:pPr>
              <a:buFontTx/>
              <a:buChar char="•"/>
            </a:pPr>
            <a:r>
              <a:rPr lang="en-US" altLang="en-US" dirty="0">
                <a:latin typeface="Arial" pitchFamily="34" charset="0"/>
                <a:ea typeface="ＭＳ Ｐゴシック" pitchFamily="34" charset="-128"/>
                <a:cs typeface="ヒラギノ角ゴ Pro W3" pitchFamily="-84" charset="-128"/>
              </a:rPr>
              <a:t> Contribute to the Foundation to ensure it can continue to do good in the world for many years to come with gifts through the Annual Fund and Legacy Funds.</a:t>
            </a:r>
          </a:p>
          <a:p>
            <a:pPr marL="0" marR="0" lvl="0" indent="0" algn="l" defTabSz="914400" rtl="0" eaLnBrk="0" fontAlgn="base" latinLnBrk="0" hangingPunct="0">
              <a:lnSpc>
                <a:spcPct val="100000"/>
              </a:lnSpc>
              <a:spcBef>
                <a:spcPct val="30000"/>
              </a:spcBef>
              <a:spcAft>
                <a:spcPct val="0"/>
              </a:spcAft>
              <a:buClrTx/>
              <a:buSzTx/>
              <a:buFontTx/>
              <a:buChar char="•"/>
              <a:tabLst/>
              <a:defRPr/>
            </a:pPr>
            <a:r>
              <a:rPr lang="en-US" altLang="en-US" dirty="0">
                <a:latin typeface="Arial" pitchFamily="34" charset="0"/>
                <a:ea typeface="ＭＳ Ｐゴシック" pitchFamily="34" charset="-128"/>
                <a:cs typeface="ヒラギノ角ゴ Pro W3" pitchFamily="-84" charset="-128"/>
              </a:rPr>
              <a:t> I hope you enjoyed this presentation of our innovation and growth in Rotary; this is a small taste of the amazing growth and impact Rotarians has made in our communities and around the world, We have the respect of the world now, and entering our second century.</a:t>
            </a:r>
          </a:p>
          <a:p>
            <a:pPr>
              <a:buFontTx/>
              <a:buNone/>
            </a:pPr>
            <a:endParaRPr lang="en-US" altLang="en-US" dirty="0">
              <a:latin typeface="Arial" pitchFamily="34" charset="0"/>
              <a:ea typeface="ＭＳ Ｐゴシック" pitchFamily="34" charset="-128"/>
              <a:cs typeface="ヒラギノ角ゴ Pro W3" pitchFamily="-84" charset="-128"/>
            </a:endParaRPr>
          </a:p>
          <a:p>
            <a:endParaRPr lang="en-US"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3/13/2022</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42</a:t>
            </a:fld>
            <a:endParaRPr lang="en-US" dirty="0"/>
          </a:p>
        </p:txBody>
      </p:sp>
    </p:spTree>
    <p:extLst>
      <p:ext uri="{BB962C8B-B14F-4D97-AF65-F5344CB8AC3E}">
        <p14:creationId xmlns:p14="http://schemas.microsoft.com/office/powerpoint/2010/main" val="37231950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FCF130-1822-431A-828B-A3E638640919}" type="slidenum">
              <a:rPr lang="en-US" smtClean="0"/>
              <a:t>43</a:t>
            </a:fld>
            <a:endParaRPr lang="en-US" dirty="0"/>
          </a:p>
        </p:txBody>
      </p:sp>
    </p:spTree>
    <p:extLst>
      <p:ext uri="{BB962C8B-B14F-4D97-AF65-F5344CB8AC3E}">
        <p14:creationId xmlns:p14="http://schemas.microsoft.com/office/powerpoint/2010/main" val="2520498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u="sng" dirty="0">
                <a:latin typeface="Arial" pitchFamily="34" charset="0"/>
                <a:ea typeface="ＭＳ Ｐゴシック" pitchFamily="34" charset="-128"/>
                <a:cs typeface="ヒラギノ角ゴ Pro W3" pitchFamily="-84" charset="-128"/>
              </a:rPr>
              <a:t>Have attendee read the Mission:</a:t>
            </a:r>
          </a:p>
          <a:p>
            <a:pPr marL="171450" indent="-171450">
              <a:buFont typeface="Arial" panose="020B0604020202020204" pitchFamily="34" charset="0"/>
              <a:buChar char="•"/>
            </a:pPr>
            <a:r>
              <a:rPr lang="en-US" altLang="en-US" dirty="0">
                <a:latin typeface="Arial" pitchFamily="34" charset="0"/>
                <a:ea typeface="ＭＳ Ｐゴシック" pitchFamily="34" charset="-128"/>
                <a:cs typeface="ヒラギノ角ゴ Pro W3" pitchFamily="-84" charset="-128"/>
              </a:rPr>
              <a:t>Did you know Rotarians are the ENGINE The Rotary Foundation for Rotary’s humanitarian activities, from clubs’ and districts’ local service projects to global initiatives. Rotary also leads the </a:t>
            </a:r>
            <a:r>
              <a:rPr lang="en-US" altLang="en-US">
                <a:latin typeface="Arial" pitchFamily="34" charset="0"/>
                <a:ea typeface="ＭＳ Ｐゴシック" pitchFamily="34" charset="-128"/>
                <a:cs typeface="ヒラギノ角ゴ Pro W3" pitchFamily="-84" charset="-128"/>
              </a:rPr>
              <a:t>ongoing international effort </a:t>
            </a:r>
            <a:r>
              <a:rPr lang="en-US" altLang="en-US" dirty="0">
                <a:latin typeface="Arial" pitchFamily="34" charset="0"/>
                <a:ea typeface="ＭＳ Ｐゴシック" pitchFamily="34" charset="-128"/>
                <a:cs typeface="ヒラギノ角ゴ Pro W3" pitchFamily="-84" charset="-128"/>
              </a:rPr>
              <a:t>to eradicate polio worldwide. </a:t>
            </a:r>
          </a:p>
          <a:p>
            <a:endParaRPr lang="en-US" altLang="en-US" dirty="0">
              <a:latin typeface="Arial" pitchFamily="34" charset="0"/>
              <a:ea typeface="ＭＳ Ｐゴシック" pitchFamily="34" charset="-128"/>
              <a:cs typeface="ヒラギノ角ゴ Pro W3" pitchFamily="-84" charset="-128"/>
            </a:endParaRPr>
          </a:p>
          <a:p>
            <a:r>
              <a:rPr lang="en-US" altLang="en-US" dirty="0">
                <a:latin typeface="Arial" pitchFamily="34" charset="0"/>
                <a:ea typeface="ＭＳ Ｐゴシック" pitchFamily="34" charset="-128"/>
                <a:cs typeface="ヒラギノ角ゴ Pro W3" pitchFamily="-84" charset="-128"/>
              </a:rPr>
              <a:t>Our Foundation is able to achieve its mission through the generous contributions and active participation of Rotarians and friends of Rotary.</a:t>
            </a:r>
          </a:p>
          <a:p>
            <a:endParaRPr lang="en-US" altLang="en-US" dirty="0">
              <a:latin typeface="Arial" pitchFamily="34" charset="0"/>
              <a:ea typeface="ＭＳ Ｐゴシック" pitchFamily="34" charset="-128"/>
              <a:cs typeface="ヒラギノ角ゴ Pro W3" pitchFamily="-84" charset="-128"/>
            </a:endParaRPr>
          </a:p>
          <a:p>
            <a:endParaRPr lang="en-US" altLang="en-US" dirty="0">
              <a:latin typeface="Arial" pitchFamily="34" charset="0"/>
              <a:ea typeface="ＭＳ Ｐゴシック" pitchFamily="34" charset="-128"/>
              <a:cs typeface="ヒラギノ角ゴ Pro W3" pitchFamily="-84" charset="-128"/>
            </a:endParaRPr>
          </a:p>
          <a:p>
            <a:endParaRPr lang="en-US" dirty="0"/>
          </a:p>
          <a:p>
            <a:endParaRPr lang="en-US"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3/13/2022</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4</a:t>
            </a:fld>
            <a:endParaRPr lang="en-US" dirty="0"/>
          </a:p>
        </p:txBody>
      </p:sp>
    </p:spTree>
    <p:extLst>
      <p:ext uri="{BB962C8B-B14F-4D97-AF65-F5344CB8AC3E}">
        <p14:creationId xmlns:p14="http://schemas.microsoft.com/office/powerpoint/2010/main" val="36028855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3442" indent="-183442">
              <a:lnSpc>
                <a:spcPts val="1391"/>
              </a:lnSpc>
              <a:spcBef>
                <a:spcPts val="642"/>
              </a:spcBef>
              <a:buFont typeface="Arial" pitchFamily="34" charset="0"/>
              <a:buChar char="•"/>
            </a:pPr>
            <a:endParaRPr lang="en-US" dirty="0">
              <a:solidFill>
                <a:srgbClr val="505050"/>
              </a:solidFill>
              <a:latin typeface="Georgia"/>
              <a:ea typeface="Times New Roman"/>
              <a:cs typeface="Times New Roman"/>
            </a:endParaRPr>
          </a:p>
        </p:txBody>
      </p:sp>
      <p:sp>
        <p:nvSpPr>
          <p:cNvPr id="4" name="Slide Number Placeholder 3"/>
          <p:cNvSpPr>
            <a:spLocks noGrp="1"/>
          </p:cNvSpPr>
          <p:nvPr>
            <p:ph type="sldNum" sz="quarter" idx="10"/>
          </p:nvPr>
        </p:nvSpPr>
        <p:spPr/>
        <p:txBody>
          <a:bodyPr/>
          <a:lstStyle/>
          <a:p>
            <a:pPr defTabSz="978448" eaLnBrk="0" fontAlgn="base" hangingPunct="0">
              <a:spcBef>
                <a:spcPct val="0"/>
              </a:spcBef>
              <a:spcAft>
                <a:spcPct val="0"/>
              </a:spcAft>
              <a:defRPr/>
            </a:pPr>
            <a:fld id="{8BAB0936-A299-40F2-A345-9E79BAA43F3C}" type="slidenum">
              <a:rPr lang="en-US">
                <a:solidFill>
                  <a:prstClr val="black"/>
                </a:solidFill>
                <a:latin typeface="Arial" panose="020B0604020202020204" pitchFamily="34" charset="0"/>
                <a:ea typeface="MS PGothic" panose="020B0600070205080204" pitchFamily="34" charset="-128"/>
              </a:rPr>
              <a:pPr defTabSz="978448" eaLnBrk="0" fontAlgn="base" hangingPunct="0">
                <a:spcBef>
                  <a:spcPct val="0"/>
                </a:spcBef>
                <a:spcAft>
                  <a:spcPct val="0"/>
                </a:spcAft>
                <a:defRPr/>
              </a:pPr>
              <a:t>44</a:t>
            </a:fld>
            <a:endParaRPr lang="en-US" dirty="0">
              <a:solidFill>
                <a:prstClr val="black"/>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911165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9424A"/>
                </a:solidFill>
                <a:effectLst/>
                <a:latin typeface="Open Sans" panose="020B0606030504020204" pitchFamily="34" charset="0"/>
              </a:rPr>
              <a:t>Did you know that Rotary International has a seat at the United Nations. In fact, as you see here is the Western Union Telegram inviting RI to designate an RI Representative from April to June 1945, delegations from 47 nations attended the United Nations Conference. Their task was to write a charter acceptable to all of the nation representatives. The delegations were assisted in this historic effort by a large number of staff, advisers, and consultants.</a:t>
            </a:r>
            <a:endParaRPr lang="en-US" dirty="0"/>
          </a:p>
        </p:txBody>
      </p:sp>
      <p:sp>
        <p:nvSpPr>
          <p:cNvPr id="4" name="Date Placeholder 3"/>
          <p:cNvSpPr>
            <a:spLocks noGrp="1"/>
          </p:cNvSpPr>
          <p:nvPr>
            <p:ph type="dt" idx="1"/>
          </p:nvPr>
        </p:nvSpPr>
        <p:spPr/>
        <p:txBody>
          <a:bodyPr/>
          <a:lstStyle/>
          <a:p>
            <a:pPr>
              <a:defRPr/>
            </a:pPr>
            <a:fld id="{2EB3FD11-F4A1-4B36-A0F0-C667122A5EF3}" type="datetime1">
              <a:rPr lang="en-US" smtClean="0"/>
              <a:pPr>
                <a:defRPr/>
              </a:pPr>
              <a:t>3/13/2022</a:t>
            </a:fld>
            <a:endParaRPr lang="en-US" dirty="0"/>
          </a:p>
        </p:txBody>
      </p:sp>
      <p:sp>
        <p:nvSpPr>
          <p:cNvPr id="5" name="Slide Number Placeholder 4"/>
          <p:cNvSpPr>
            <a:spLocks noGrp="1"/>
          </p:cNvSpPr>
          <p:nvPr>
            <p:ph type="sldNum" sz="quarter" idx="5"/>
          </p:nvPr>
        </p:nvSpPr>
        <p:spPr/>
        <p:txBody>
          <a:bodyPr/>
          <a:lstStyle/>
          <a:p>
            <a:pPr>
              <a:defRPr/>
            </a:pPr>
            <a:fld id="{650A5DD0-1CB4-4EBD-9286-DD7038B13226}" type="slidenum">
              <a:rPr lang="en-US" smtClean="0"/>
              <a:pPr>
                <a:defRPr/>
              </a:pPr>
              <a:t>5</a:t>
            </a:fld>
            <a:endParaRPr lang="en-US" dirty="0"/>
          </a:p>
        </p:txBody>
      </p:sp>
    </p:spTree>
    <p:extLst>
      <p:ext uri="{BB962C8B-B14F-4D97-AF65-F5344CB8AC3E}">
        <p14:creationId xmlns:p14="http://schemas.microsoft.com/office/powerpoint/2010/main" val="1362641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Roboto" panose="02000000000000000000" pitchFamily="2" charset="0"/>
              </a:rPr>
              <a:t>Establishing Rotary’s Purpose: In </a:t>
            </a:r>
            <a:r>
              <a:rPr lang="en-US" b="1" i="0" dirty="0">
                <a:solidFill>
                  <a:srgbClr val="202124"/>
                </a:solidFill>
                <a:effectLst/>
                <a:latin typeface="Roboto" panose="02000000000000000000" pitchFamily="2" charset="0"/>
              </a:rPr>
              <a:t>1911</a:t>
            </a:r>
            <a:r>
              <a:rPr lang="en-US" b="0" i="0" dirty="0">
                <a:solidFill>
                  <a:srgbClr val="202124"/>
                </a:solidFill>
                <a:effectLst/>
                <a:latin typeface="Roboto" panose="02000000000000000000" pitchFamily="2" charset="0"/>
              </a:rPr>
              <a:t>, members of the Rotary Club of Seattle presented The Object of Rotary as a core platform for service and good citizenship as professionals.</a:t>
            </a:r>
            <a:r>
              <a:rPr lang="en-US" dirty="0"/>
              <a:t> And an early picture of a Annual Rotary Convention to promote the Objectives of Rotary. </a:t>
            </a:r>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3/13/2022</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6</a:t>
            </a:fld>
            <a:endParaRPr lang="en-US" dirty="0"/>
          </a:p>
        </p:txBody>
      </p:sp>
    </p:spTree>
    <p:extLst>
      <p:ext uri="{BB962C8B-B14F-4D97-AF65-F5344CB8AC3E}">
        <p14:creationId xmlns:p14="http://schemas.microsoft.com/office/powerpoint/2010/main" val="2148952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100" dirty="0">
                <a:solidFill>
                  <a:srgbClr val="000000"/>
                </a:solidFill>
                <a:latin typeface="Arial" pitchFamily="34" charset="0"/>
                <a:ea typeface="ＭＳ Ｐゴシック" pitchFamily="34" charset="-128"/>
                <a:cs typeface="ヒラギノ角ゴ Pro W3" pitchFamily="-84" charset="-128"/>
              </a:rPr>
              <a:t>* One of many historical quotes from Arch Klumph.  &lt; READ &gt; This is why he is recognized as the “Father of the Foundation” </a:t>
            </a:r>
            <a:r>
              <a:rPr lang="en-US" altLang="en-US" sz="1100" u="sng" dirty="0">
                <a:solidFill>
                  <a:srgbClr val="000000"/>
                </a:solidFill>
                <a:latin typeface="Arial" pitchFamily="34" charset="0"/>
                <a:ea typeface="ＭＳ Ｐゴシック" pitchFamily="34" charset="-128"/>
                <a:cs typeface="ヒラギノ角ゴ Pro W3" pitchFamily="-84" charset="-128"/>
              </a:rPr>
              <a:t>because he had</a:t>
            </a:r>
            <a:r>
              <a:rPr lang="en-US" altLang="en-US" sz="1100" u="sng" baseline="0" dirty="0">
                <a:solidFill>
                  <a:srgbClr val="000000"/>
                </a:solidFill>
                <a:latin typeface="Arial" pitchFamily="34" charset="0"/>
                <a:ea typeface="ＭＳ Ｐゴシック" pitchFamily="34" charset="-128"/>
                <a:cs typeface="ヒラギノ角ゴ Pro W3" pitchFamily="-84" charset="-128"/>
              </a:rPr>
              <a:t> the </a:t>
            </a:r>
            <a:r>
              <a:rPr lang="en-US" altLang="en-US" sz="1100" u="sng" dirty="0">
                <a:solidFill>
                  <a:srgbClr val="000000"/>
                </a:solidFill>
                <a:latin typeface="Arial" pitchFamily="34" charset="0"/>
                <a:ea typeface="ＭＳ Ｐゴシック" pitchFamily="34" charset="-128"/>
                <a:cs typeface="ヒラギノ角ゴ Pro W3" pitchFamily="-84" charset="-128"/>
              </a:rPr>
              <a:t>vision </a:t>
            </a:r>
            <a:r>
              <a:rPr lang="en-US" altLang="en-US" sz="1100" dirty="0">
                <a:solidFill>
                  <a:srgbClr val="000000"/>
                </a:solidFill>
                <a:latin typeface="Arial" pitchFamily="34" charset="0"/>
                <a:ea typeface="ＭＳ Ｐゴシック" pitchFamily="34" charset="-128"/>
                <a:cs typeface="ヒラギノ角ゴ Pro W3" pitchFamily="-84" charset="-128"/>
              </a:rPr>
              <a:t>of a Rotary endowment fund and the dedication to bring this dream to life. </a:t>
            </a:r>
          </a:p>
          <a:p>
            <a:r>
              <a:rPr lang="en-US" altLang="en-US" sz="1100" dirty="0">
                <a:solidFill>
                  <a:srgbClr val="000000"/>
                </a:solidFill>
                <a:latin typeface="Arial" pitchFamily="34" charset="0"/>
                <a:ea typeface="ＭＳ Ｐゴシック" pitchFamily="34" charset="-128"/>
                <a:cs typeface="ヒラギノ角ゴ Pro W3" pitchFamily="-84" charset="-128"/>
              </a:rPr>
              <a:t>* As President of the Rotary Club of Cleveland, Ohio, USA, in 1913, he advocated for the club to build a reserve that would ensure its means to do future good work. </a:t>
            </a:r>
          </a:p>
          <a:p>
            <a:r>
              <a:rPr lang="en-US" altLang="en-US" sz="1100" dirty="0">
                <a:solidFill>
                  <a:srgbClr val="000000"/>
                </a:solidFill>
                <a:latin typeface="Arial" pitchFamily="34" charset="0"/>
                <a:ea typeface="ＭＳ Ｐゴシック" pitchFamily="34" charset="-128"/>
                <a:cs typeface="ヒラギノ角ゴ Pro W3" pitchFamily="-84" charset="-128"/>
              </a:rPr>
              <a:t>*  As our 6</a:t>
            </a:r>
            <a:r>
              <a:rPr lang="en-US" altLang="en-US" sz="1100" baseline="30000" dirty="0">
                <a:solidFill>
                  <a:srgbClr val="000000"/>
                </a:solidFill>
                <a:latin typeface="Arial" pitchFamily="34" charset="0"/>
                <a:ea typeface="ＭＳ Ｐゴシック" pitchFamily="34" charset="-128"/>
                <a:cs typeface="ヒラギノ角ゴ Pro W3" pitchFamily="-84" charset="-128"/>
              </a:rPr>
              <a:t>th</a:t>
            </a:r>
            <a:r>
              <a:rPr lang="en-US" altLang="en-US" sz="1100" dirty="0">
                <a:solidFill>
                  <a:srgbClr val="000000"/>
                </a:solidFill>
                <a:latin typeface="Arial" pitchFamily="34" charset="0"/>
                <a:ea typeface="ＭＳ Ｐゴシック" pitchFamily="34" charset="-128"/>
                <a:cs typeface="ヒラギノ角ゴ Pro W3" pitchFamily="-84" charset="-128"/>
              </a:rPr>
              <a:t> Rotary International President in 1916-17, he proposed this idea to a larger audience.</a:t>
            </a:r>
          </a:p>
          <a:p>
            <a:pPr marL="171450" indent="-171450">
              <a:buFont typeface="Arial" panose="020B0604020202020204" pitchFamily="34" charset="0"/>
              <a:buChar char="•"/>
            </a:pPr>
            <a:r>
              <a:rPr lang="en-US" altLang="en-US" sz="1100" dirty="0">
                <a:solidFill>
                  <a:srgbClr val="000000"/>
                </a:solidFill>
                <a:latin typeface="Arial" pitchFamily="34" charset="0"/>
                <a:ea typeface="ＭＳ Ｐゴシック" pitchFamily="34" charset="-128"/>
                <a:cs typeface="ヒラギノ角ゴ Pro W3" pitchFamily="-84" charset="-128"/>
              </a:rPr>
              <a:t>In his speech to the 1917 convention in Atlanta, he made this statement to the convention attendees. </a:t>
            </a:r>
          </a:p>
          <a:p>
            <a:pPr marL="171450" indent="-171450">
              <a:buFont typeface="Arial" panose="020B0604020202020204" pitchFamily="34" charset="0"/>
              <a:buChar char="•"/>
            </a:pPr>
            <a:r>
              <a:rPr lang="en-US" altLang="en-US" sz="1100" dirty="0">
                <a:solidFill>
                  <a:srgbClr val="000000"/>
                </a:solidFill>
                <a:latin typeface="Arial" pitchFamily="34" charset="0"/>
                <a:ea typeface="ＭＳ Ｐゴシック" pitchFamily="34" charset="-128"/>
                <a:cs typeface="ヒラギノ角ゴ Pro W3" pitchFamily="-84" charset="-128"/>
              </a:rPr>
              <a:t>*  Arch’s vision of</a:t>
            </a:r>
            <a:r>
              <a:rPr lang="en-US" altLang="en-US" sz="1100" baseline="0" dirty="0">
                <a:solidFill>
                  <a:srgbClr val="000000"/>
                </a:solidFill>
                <a:latin typeface="Arial" pitchFamily="34" charset="0"/>
                <a:ea typeface="ＭＳ Ｐゴシック" pitchFamily="34" charset="-128"/>
                <a:cs typeface="ヒラギノ角ゴ Pro W3" pitchFamily="-84" charset="-128"/>
              </a:rPr>
              <a:t> </a:t>
            </a:r>
            <a:r>
              <a:rPr lang="en-US" altLang="en-US" sz="1100" dirty="0">
                <a:solidFill>
                  <a:srgbClr val="000000"/>
                </a:solidFill>
                <a:latin typeface="Arial" pitchFamily="34" charset="0"/>
                <a:ea typeface="ＭＳ Ｐゴシック" pitchFamily="34" charset="-128"/>
                <a:cs typeface="ヒラギノ角ゴ Pro W3" pitchFamily="-84" charset="-128"/>
              </a:rPr>
              <a:t>an endowment would eventually become The Rotary Foundation, and his call for “doing good in the world” was to become the Foundation’s motto.</a:t>
            </a:r>
            <a:r>
              <a:rPr lang="en-US" altLang="en-US" sz="1100" baseline="0" dirty="0">
                <a:solidFill>
                  <a:srgbClr val="000000"/>
                </a:solidFill>
                <a:latin typeface="Arial" pitchFamily="34" charset="0"/>
                <a:ea typeface="ＭＳ Ｐゴシック" pitchFamily="34" charset="-128"/>
                <a:cs typeface="ヒラギノ角ゴ Pro W3" pitchFamily="-84" charset="-128"/>
              </a:rPr>
              <a:t> </a:t>
            </a:r>
            <a:r>
              <a:rPr lang="en-US" altLang="en-US" sz="1100" dirty="0">
                <a:solidFill>
                  <a:srgbClr val="000000"/>
                </a:solidFill>
                <a:latin typeface="Arial" pitchFamily="34" charset="0"/>
                <a:ea typeface="ＭＳ Ｐゴシック" pitchFamily="34" charset="-128"/>
                <a:cs typeface="ヒラギノ角ゴ Pro W3" pitchFamily="-84" charset="-128"/>
              </a:rPr>
              <a:t>But it would take some time, however, for all of that to happen.</a:t>
            </a:r>
          </a:p>
          <a:p>
            <a:endParaRPr lang="en-US"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3/13/2022</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7</a:t>
            </a:fld>
            <a:endParaRPr lang="en-US" dirty="0"/>
          </a:p>
        </p:txBody>
      </p:sp>
    </p:spTree>
    <p:extLst>
      <p:ext uri="{BB962C8B-B14F-4D97-AF65-F5344CB8AC3E}">
        <p14:creationId xmlns:p14="http://schemas.microsoft.com/office/powerpoint/2010/main" val="1977056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t>He also emphasized:  True Rotarians do not brag about their Wealth &amp; Giving … Rather, We brag by TELLING OUR STORIES and the inspiration from our experience in making a difference, making an impact, to those in our communities and around the world through supporting the TRF &amp; Annual Fund.</a:t>
            </a:r>
          </a:p>
          <a:p>
            <a:endParaRPr lang="en-US" dirty="0"/>
          </a:p>
        </p:txBody>
      </p:sp>
      <p:sp>
        <p:nvSpPr>
          <p:cNvPr id="4" name="Date Placeholder 3"/>
          <p:cNvSpPr>
            <a:spLocks noGrp="1"/>
          </p:cNvSpPr>
          <p:nvPr>
            <p:ph type="dt" idx="1"/>
          </p:nvPr>
        </p:nvSpPr>
        <p:spPr/>
        <p:txBody>
          <a:bodyPr/>
          <a:lstStyle/>
          <a:p>
            <a:pPr>
              <a:defRPr/>
            </a:pPr>
            <a:fld id="{2EB3FD11-F4A1-4B36-A0F0-C667122A5EF3}" type="datetime1">
              <a:rPr lang="en-US" smtClean="0"/>
              <a:pPr>
                <a:defRPr/>
              </a:pPr>
              <a:t>3/13/2022</a:t>
            </a:fld>
            <a:endParaRPr lang="en-US" dirty="0"/>
          </a:p>
        </p:txBody>
      </p:sp>
      <p:sp>
        <p:nvSpPr>
          <p:cNvPr id="5" name="Slide Number Placeholder 4"/>
          <p:cNvSpPr>
            <a:spLocks noGrp="1"/>
          </p:cNvSpPr>
          <p:nvPr>
            <p:ph type="sldNum" sz="quarter" idx="5"/>
          </p:nvPr>
        </p:nvSpPr>
        <p:spPr/>
        <p:txBody>
          <a:bodyPr/>
          <a:lstStyle/>
          <a:p>
            <a:pPr>
              <a:defRPr/>
            </a:pPr>
            <a:fld id="{650A5DD0-1CB4-4EBD-9286-DD7038B13226}" type="slidenum">
              <a:rPr lang="en-US" smtClean="0"/>
              <a:pPr>
                <a:defRPr/>
              </a:pPr>
              <a:t>8</a:t>
            </a:fld>
            <a:endParaRPr lang="en-US" dirty="0"/>
          </a:p>
        </p:txBody>
      </p:sp>
    </p:spTree>
    <p:extLst>
      <p:ext uri="{BB962C8B-B14F-4D97-AF65-F5344CB8AC3E}">
        <p14:creationId xmlns:p14="http://schemas.microsoft.com/office/powerpoint/2010/main" val="3441922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solidFill>
                  <a:srgbClr val="000000"/>
                </a:solidFill>
                <a:latin typeface="Arial" pitchFamily="34" charset="0"/>
                <a:ea typeface="ＭＳ Ｐゴシック" pitchFamily="34" charset="-128"/>
                <a:cs typeface="ヒラギノ角ゴ Pro W3" pitchFamily="-84" charset="-128"/>
              </a:rPr>
              <a:t>*  The 1917 convention delegates agreed with Arch’s vision and voted to amend the Rotary constitution to establish an endowment fund. </a:t>
            </a:r>
          </a:p>
          <a:p>
            <a:pPr marL="171450" indent="-171450">
              <a:buFont typeface="Arial" panose="020B0604020202020204" pitchFamily="34" charset="0"/>
              <a:buChar char="•"/>
            </a:pPr>
            <a:r>
              <a:rPr lang="en-US" altLang="en-US" dirty="0">
                <a:solidFill>
                  <a:srgbClr val="000000"/>
                </a:solidFill>
                <a:latin typeface="Arial" pitchFamily="34" charset="0"/>
                <a:ea typeface="ＭＳ Ｐゴシック" pitchFamily="34" charset="-128"/>
                <a:cs typeface="ヒラギノ角ゴ Pro W3" pitchFamily="-84" charset="-128"/>
              </a:rPr>
              <a:t>This fund was “to be made up of contributions from clubs, individuals, estates and other Rotarian sources.” </a:t>
            </a:r>
          </a:p>
          <a:p>
            <a:pPr marL="171450" indent="-171450">
              <a:buFont typeface="Arial" panose="020B0604020202020204" pitchFamily="34" charset="0"/>
              <a:buChar char="•"/>
            </a:pPr>
            <a:r>
              <a:rPr lang="en-US" altLang="en-US" dirty="0">
                <a:solidFill>
                  <a:srgbClr val="000000"/>
                </a:solidFill>
                <a:latin typeface="Arial" pitchFamily="34" charset="0"/>
                <a:ea typeface="ＭＳ Ｐゴシック" pitchFamily="34" charset="-128"/>
                <a:cs typeface="ヒラギノ角ゴ Pro W3" pitchFamily="-84" charset="-128"/>
              </a:rPr>
              <a:t>The fund’s principal was to remain intact, with only the interest used to further Rotary’s goals. The delegates named Rotary’s Board of Directors as trustees of the fund.</a:t>
            </a:r>
          </a:p>
          <a:p>
            <a:pPr marL="171450" indent="-171450">
              <a:buFont typeface="Arial" panose="020B0604020202020204" pitchFamily="34" charset="0"/>
              <a:buChar char="•"/>
            </a:pPr>
            <a:r>
              <a:rPr lang="en-US" altLang="en-US" dirty="0">
                <a:solidFill>
                  <a:srgbClr val="000000"/>
                </a:solidFill>
                <a:latin typeface="Arial" pitchFamily="34" charset="0"/>
                <a:ea typeface="ＭＳ Ｐゴシック" pitchFamily="34" charset="-128"/>
                <a:cs typeface="ヒラギノ角ゴ Pro W3" pitchFamily="-84" charset="-128"/>
              </a:rPr>
              <a:t>Although this fund started the Foundation, it is not the same as today’s Endowment Fund, which was established in the 1980s.</a:t>
            </a:r>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3/13/2022</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9</a:t>
            </a:fld>
            <a:endParaRPr lang="en-US" dirty="0"/>
          </a:p>
        </p:txBody>
      </p:sp>
    </p:spTree>
    <p:extLst>
      <p:ext uri="{BB962C8B-B14F-4D97-AF65-F5344CB8AC3E}">
        <p14:creationId xmlns:p14="http://schemas.microsoft.com/office/powerpoint/2010/main" val="624840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2819400"/>
            <a:ext cx="9144000" cy="838200"/>
          </a:xfrm>
          <a:prstGeom prst="rect">
            <a:avLst/>
          </a:prstGeom>
          <a:noFill/>
          <a:effectLst/>
        </p:spPr>
        <p:txBody>
          <a:bodyPr lIns="91440" tIns="45720" rIns="91440" bIns="45720" anchor="t" anchorCtr="0">
            <a:noAutofit/>
          </a:bodyPr>
          <a:lstStyle>
            <a:lvl1pPr algn="ctr">
              <a:defRPr sz="4400" b="1" i="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736029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0" name="Content Placeholder 2"/>
          <p:cNvSpPr>
            <a:spLocks noGrp="1"/>
          </p:cNvSpPr>
          <p:nvPr>
            <p:ph sz="half" idx="12"/>
          </p:nvPr>
        </p:nvSpPr>
        <p:spPr>
          <a:xfrm>
            <a:off x="457200" y="1606711"/>
            <a:ext cx="4084061" cy="1948249"/>
          </a:xfrm>
          <a:prstGeom prst="rect">
            <a:avLst/>
          </a:prstGeom>
        </p:spPr>
        <p:txBody>
          <a:bodyPr>
            <a:normAutofit/>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marL="0" indent="0" algn="l">
              <a:buNone/>
              <a:defRPr sz="1600">
                <a:solidFill>
                  <a:srgbClr val="17458F"/>
                </a:solidFill>
              </a:defRPr>
            </a:lvl5pPr>
            <a:lvl6pPr>
              <a:defRPr sz="1800"/>
            </a:lvl6pPr>
            <a:lvl7pPr>
              <a:defRPr sz="1800"/>
            </a:lvl7pPr>
            <a:lvl8pPr>
              <a:defRPr sz="1800"/>
            </a:lvl8pPr>
            <a:lvl9pPr>
              <a:defRPr sz="1800"/>
            </a:lvl9pPr>
          </a:lstStyle>
          <a:p>
            <a:pPr lvl="4"/>
            <a:endParaRPr lang="en-US" dirty="0"/>
          </a:p>
        </p:txBody>
      </p:sp>
      <p:sp>
        <p:nvSpPr>
          <p:cNvPr id="4"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
        <p:nvSpPr>
          <p:cNvPr id="7" name="Content Placeholder 2"/>
          <p:cNvSpPr>
            <a:spLocks noGrp="1"/>
          </p:cNvSpPr>
          <p:nvPr>
            <p:ph sz="half" idx="11"/>
          </p:nvPr>
        </p:nvSpPr>
        <p:spPr>
          <a:xfrm>
            <a:off x="4640036" y="1600200"/>
            <a:ext cx="4083016" cy="3982571"/>
          </a:xfrm>
          <a:prstGeom prst="rect">
            <a:avLst/>
          </a:prstGeom>
        </p:spPr>
        <p:txBody>
          <a:bodyPr/>
          <a:lstStyle>
            <a:lvl1pPr marL="0" indent="0" algn="l">
              <a:buNone/>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endParaRPr lang="en-US" dirty="0"/>
          </a:p>
        </p:txBody>
      </p:sp>
      <p:sp>
        <p:nvSpPr>
          <p:cNvPr id="11" name="Content Placeholder 2"/>
          <p:cNvSpPr>
            <a:spLocks noGrp="1"/>
          </p:cNvSpPr>
          <p:nvPr>
            <p:ph sz="half" idx="13"/>
          </p:nvPr>
        </p:nvSpPr>
        <p:spPr>
          <a:xfrm>
            <a:off x="457200" y="3628012"/>
            <a:ext cx="1983275" cy="1948249"/>
          </a:xfrm>
          <a:prstGeom prst="rect">
            <a:avLst/>
          </a:prstGeom>
        </p:spPr>
        <p:txBody>
          <a:bodyPr>
            <a:normAutofit/>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marL="0" indent="0" algn="l">
              <a:buNone/>
              <a:defRPr sz="1600">
                <a:solidFill>
                  <a:srgbClr val="17458F"/>
                </a:solidFill>
              </a:defRPr>
            </a:lvl5pPr>
            <a:lvl6pPr>
              <a:defRPr sz="1800"/>
            </a:lvl6pPr>
            <a:lvl7pPr>
              <a:defRPr sz="1800"/>
            </a:lvl7pPr>
            <a:lvl8pPr>
              <a:defRPr sz="1800"/>
            </a:lvl8pPr>
            <a:lvl9pPr>
              <a:defRPr sz="1800"/>
            </a:lvl9pPr>
          </a:lstStyle>
          <a:p>
            <a:pPr lvl="4"/>
            <a:endParaRPr lang="en-US" dirty="0"/>
          </a:p>
        </p:txBody>
      </p:sp>
      <p:sp>
        <p:nvSpPr>
          <p:cNvPr id="12" name="Content Placeholder 2"/>
          <p:cNvSpPr>
            <a:spLocks noGrp="1"/>
          </p:cNvSpPr>
          <p:nvPr>
            <p:ph sz="half" idx="14"/>
          </p:nvPr>
        </p:nvSpPr>
        <p:spPr>
          <a:xfrm>
            <a:off x="2527634" y="3634523"/>
            <a:ext cx="2013627" cy="1948249"/>
          </a:xfrm>
          <a:prstGeom prst="rect">
            <a:avLst/>
          </a:prstGeom>
        </p:spPr>
        <p:txBody>
          <a:bodyPr>
            <a:normAutofit/>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marL="0" indent="0" algn="l">
              <a:buNone/>
              <a:defRPr sz="1600">
                <a:solidFill>
                  <a:srgbClr val="17458F"/>
                </a:solidFill>
              </a:defRPr>
            </a:lvl5pPr>
            <a:lvl6pPr>
              <a:defRPr sz="1800"/>
            </a:lvl6pPr>
            <a:lvl7pPr>
              <a:defRPr sz="1800"/>
            </a:lvl7pPr>
            <a:lvl8pPr>
              <a:defRPr sz="1800"/>
            </a:lvl8pPr>
            <a:lvl9pPr>
              <a:defRPr sz="1800"/>
            </a:lvl9pPr>
          </a:lstStyle>
          <a:p>
            <a:pPr lvl="4"/>
            <a:endParaRPr lang="en-US" dirty="0"/>
          </a:p>
        </p:txBody>
      </p:sp>
    </p:spTree>
    <p:extLst>
      <p:ext uri="{BB962C8B-B14F-4D97-AF65-F5344CB8AC3E}">
        <p14:creationId xmlns:p14="http://schemas.microsoft.com/office/powerpoint/2010/main" val="310014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defRPr>
                <a:solidFill>
                  <a:srgbClr val="17458F"/>
                </a:solidFill>
              </a:defRPr>
            </a:lvl1pPr>
            <a:lvl2pPr>
              <a:defRPr>
                <a:solidFill>
                  <a:srgbClr val="17458F"/>
                </a:solidFill>
              </a:defRPr>
            </a:lvl2pPr>
            <a:lvl3pPr>
              <a:defRPr>
                <a:solidFill>
                  <a:srgbClr val="17458F"/>
                </a:solidFill>
              </a:defRPr>
            </a:lvl3pPr>
            <a:lvl4pPr>
              <a:defRPr>
                <a:solidFill>
                  <a:srgbClr val="17458F"/>
                </a:solidFill>
              </a:defRPr>
            </a:lvl4pPr>
            <a:lvl5pPr>
              <a:defRPr>
                <a:solidFill>
                  <a:srgbClr val="17458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F925CBC-5D63-4841-856B-2ED1B4A34DEC}" type="slidenum">
              <a:rPr lang="en-US" smtClean="0"/>
              <a:t>‹#›</a:t>
            </a:fld>
            <a:endParaRPr lang="en-US" dirty="0"/>
          </a:p>
        </p:txBody>
      </p:sp>
      <p:sp>
        <p:nvSpPr>
          <p:cNvPr id="7"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2606444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normAutofit/>
          </a:bodyPr>
          <a:lstStyle>
            <a:lvl1pPr algn="l">
              <a:defRPr sz="36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Title Placeholder 1"/>
          <p:cNvSpPr txBox="1">
            <a:spLocks/>
          </p:cNvSpPr>
          <p:nvPr userDrawn="1"/>
        </p:nvSpPr>
        <p:spPr>
          <a:xfrm>
            <a:off x="457200" y="274638"/>
            <a:ext cx="7391400" cy="4873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1800" b="0" i="0" kern="1200">
                <a:solidFill>
                  <a:srgbClr val="16316B"/>
                </a:solidFill>
                <a:latin typeface="Arial Narrow"/>
                <a:ea typeface="+mj-ea"/>
                <a:cs typeface="Arial Narrow"/>
              </a:defRPr>
            </a:lvl1pPr>
          </a:lstStyle>
          <a:p>
            <a:r>
              <a:rPr lang="en-US" dirty="0"/>
              <a:t>CLICK TO EDIT MASTER TITLE STYLE</a:t>
            </a:r>
          </a:p>
        </p:txBody>
      </p:sp>
    </p:spTree>
    <p:extLst>
      <p:ext uri="{BB962C8B-B14F-4D97-AF65-F5344CB8AC3E}">
        <p14:creationId xmlns:p14="http://schemas.microsoft.com/office/powerpoint/2010/main" val="151095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lvl1pPr>
              <a:defRPr sz="1800"/>
            </a:lvl1pPr>
          </a:lstStyle>
          <a:p>
            <a:r>
              <a:rPr lang="en-US" dirty="0"/>
              <a:t>CLICK TO EDIT MASTER TITLE STYLE</a:t>
            </a:r>
          </a:p>
        </p:txBody>
      </p:sp>
    </p:spTree>
    <p:extLst>
      <p:ext uri="{BB962C8B-B14F-4D97-AF65-F5344CB8AC3E}">
        <p14:creationId xmlns:p14="http://schemas.microsoft.com/office/powerpoint/2010/main" val="4228224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535113"/>
            <a:ext cx="4040188" cy="639762"/>
          </a:xfrm>
          <a:prstGeom prst="rect">
            <a:avLst/>
          </a:prstGeom>
        </p:spPr>
        <p:txBody>
          <a:bodyPr anchor="b">
            <a:noAutofit/>
          </a:bodyPr>
          <a:lstStyle>
            <a:lvl1pPr marL="0" indent="0">
              <a:buNone/>
              <a:defRPr sz="2000" b="1" i="0">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solidFill>
                  <a:srgbClr val="17458F"/>
                </a:solidFill>
              </a:defRPr>
            </a:lvl1pPr>
            <a:lvl2pPr>
              <a:defRPr sz="2000">
                <a:solidFill>
                  <a:srgbClr val="17458F"/>
                </a:solidFill>
              </a:defRPr>
            </a:lvl2pPr>
            <a:lvl3pPr>
              <a:defRPr sz="1800">
                <a:solidFill>
                  <a:srgbClr val="17458F"/>
                </a:solidFill>
              </a:defRPr>
            </a:lvl3pPr>
            <a:lvl4pPr>
              <a:defRPr sz="1600">
                <a:solidFill>
                  <a:srgbClr val="17458F"/>
                </a:solidFill>
              </a:defRPr>
            </a:lvl4pPr>
            <a:lvl5pPr>
              <a:defRPr sz="1600">
                <a:solidFill>
                  <a:srgbClr val="17458F"/>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45025" y="1535113"/>
            <a:ext cx="4041775" cy="639762"/>
          </a:xfrm>
          <a:prstGeom prst="rect">
            <a:avLst/>
          </a:prstGeom>
        </p:spPr>
        <p:txBody>
          <a:bodyPr anchor="b">
            <a:noAutofit/>
          </a:bodyPr>
          <a:lstStyle>
            <a:lvl1pPr marL="0" indent="0">
              <a:buNone/>
              <a:defRPr sz="2000" b="1" i="0">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1800">
                <a:solidFill>
                  <a:srgbClr val="17458F"/>
                </a:solidFill>
              </a:defRPr>
            </a:lvl1pPr>
            <a:lvl2pPr>
              <a:defRPr sz="2000">
                <a:solidFill>
                  <a:srgbClr val="17458F"/>
                </a:solidFill>
              </a:defRPr>
            </a:lvl2pPr>
            <a:lvl3pPr>
              <a:defRPr sz="1800">
                <a:solidFill>
                  <a:srgbClr val="17458F"/>
                </a:solidFill>
              </a:defRPr>
            </a:lvl3pPr>
            <a:lvl4pPr>
              <a:defRPr sz="1600">
                <a:solidFill>
                  <a:srgbClr val="17458F"/>
                </a:solidFill>
              </a:defRPr>
            </a:lvl4pPr>
            <a:lvl5pPr>
              <a:defRPr sz="1600">
                <a:solidFill>
                  <a:srgbClr val="17458F"/>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3170197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68893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9144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285750" y="1"/>
            <a:ext cx="862965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285750" y="2436812"/>
            <a:ext cx="8629649" cy="3836989"/>
          </a:xfrm>
        </p:spPr>
        <p:txBody>
          <a:bodyPr>
            <a:normAutofit/>
          </a:bodyPr>
          <a:lstStyle>
            <a:lvl1pPr>
              <a:defRPr sz="1800">
                <a:solidFill>
                  <a:srgbClr val="333333"/>
                </a:solidFill>
              </a:defRPr>
            </a:lvl1pPr>
            <a:lvl2pPr marL="342900" indent="-171450">
              <a:defRPr sz="1500">
                <a:solidFill>
                  <a:srgbClr val="333333"/>
                </a:solidFill>
              </a:defRPr>
            </a:lvl2pPr>
            <a:lvl3pPr marL="514350" indent="-171450">
              <a:defRPr sz="1350">
                <a:solidFill>
                  <a:srgbClr val="333333"/>
                </a:solidFill>
              </a:defRPr>
            </a:lvl3pPr>
            <a:lvl4pPr marL="685800" indent="-171450">
              <a:defRPr sz="1200">
                <a:solidFill>
                  <a:srgbClr val="333333"/>
                </a:solidFill>
              </a:defRPr>
            </a:lvl4pPr>
            <a:lvl5pPr marL="857250" indent="-171450">
              <a:defRPr sz="12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285750" y="1796133"/>
            <a:ext cx="8629649" cy="615279"/>
          </a:xfrm>
        </p:spPr>
        <p:txBody>
          <a:bodyPr>
            <a:normAutofit/>
          </a:bodyPr>
          <a:lstStyle>
            <a:lvl1pPr marL="0" indent="0" algn="l">
              <a:buNone/>
              <a:defRPr sz="1800" b="1" cap="all" baseline="0">
                <a:solidFill>
                  <a:srgbClr val="333333"/>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5"/>
            <a:ext cx="6858000" cy="161583"/>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450" b="0" i="0" u="none" strike="noStrike" kern="1200" cap="none" spc="0" normalizeH="0" baseline="0" noProof="0" dirty="0">
                <a:ln>
                  <a:noFill/>
                </a:ln>
                <a:solidFill>
                  <a:srgbClr val="E7E6E6">
                    <a:lumMod val="75000"/>
                  </a:srgbClr>
                </a:solidFill>
                <a:effectLst/>
                <a:uLnTx/>
                <a:uFillTx/>
                <a:latin typeface="Calibri" panose="020F0502020204030204"/>
                <a:ea typeface="+mn-ea"/>
                <a:cs typeface="+mn-cs"/>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tx1"/>
                </a:solidFill>
              </a:defRPr>
            </a:lvl1pPr>
          </a:lstStyle>
          <a:p>
            <a:pPr defTabSz="685800" fontAlgn="auto">
              <a:spcBef>
                <a:spcPts val="0"/>
              </a:spcBef>
              <a:spcAft>
                <a:spcPts val="0"/>
              </a:spcAft>
              <a:defRPr/>
            </a:pPr>
            <a:fld id="{97A94E25-127B-4C48-AF96-44BA7B823777}" type="slidenum">
              <a:rPr kumimoji="0" lang="en-US" sz="900" smtClean="0">
                <a:solidFill>
                  <a:prstClr val="black"/>
                </a:solidFill>
                <a:latin typeface="Calibri" panose="020F0502020204030204"/>
                <a:cs typeface="+mn-cs"/>
              </a:rPr>
              <a:pPr defTabSz="685800" fontAlgn="auto">
                <a:spcBef>
                  <a:spcPts val="0"/>
                </a:spcBef>
                <a:spcAft>
                  <a:spcPts val="0"/>
                </a:spcAft>
                <a:defRPr/>
              </a:pPr>
              <a:t>‹#›</a:t>
            </a:fld>
            <a:endParaRPr kumimoji="0" lang="en-US" sz="900" dirty="0">
              <a:solidFill>
                <a:prstClr val="black"/>
              </a:solidFill>
              <a:latin typeface="Calibri" panose="020F0502020204030204"/>
              <a:cs typeface="+mn-cs"/>
            </a:endParaRPr>
          </a:p>
        </p:txBody>
      </p:sp>
    </p:spTree>
    <p:extLst>
      <p:ext uri="{BB962C8B-B14F-4D97-AF65-F5344CB8AC3E}">
        <p14:creationId xmlns:p14="http://schemas.microsoft.com/office/powerpoint/2010/main" val="2069061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895600" y="6172200"/>
            <a:ext cx="6019800" cy="1752600"/>
          </a:xfrm>
          <a:prstGeom prst="rect">
            <a:avLst/>
          </a:prstGeom>
        </p:spPr>
        <p:txBody>
          <a:bodyPr bIns="0">
            <a:noAutofit/>
          </a:bodyPr>
          <a:lstStyle>
            <a:lvl1pPr marL="0" indent="0" algn="r">
              <a:buNone/>
              <a:defRPr sz="1400" b="1" i="0">
                <a:solidFill>
                  <a:srgbClr val="01B4E7"/>
                </a:solidFill>
                <a:latin typeface="Arial Narrow Bold"/>
                <a:cs typeface="Arial Narrow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CHOOSE ONE: TAKE ACTION, EXCHANGE</a:t>
            </a:r>
          </a:p>
        </p:txBody>
      </p:sp>
      <p:sp>
        <p:nvSpPr>
          <p:cNvPr id="4"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4050843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4173661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normAutofit/>
          </a:bodyPr>
          <a:lstStyle>
            <a:lvl1pPr algn="l">
              <a:defRPr sz="36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Title Placeholder 1"/>
          <p:cNvSpPr txBox="1">
            <a:spLocks/>
          </p:cNvSpPr>
          <p:nvPr userDrawn="1"/>
        </p:nvSpPr>
        <p:spPr>
          <a:xfrm>
            <a:off x="457200" y="274638"/>
            <a:ext cx="7391400" cy="4873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1800" b="0" i="0" kern="1200">
                <a:solidFill>
                  <a:srgbClr val="16316B"/>
                </a:solidFill>
                <a:latin typeface="Arial Narrow"/>
                <a:ea typeface="+mj-ea"/>
                <a:cs typeface="Arial Narrow"/>
              </a:defRPr>
            </a:lvl1pPr>
          </a:lstStyle>
          <a:p>
            <a:r>
              <a:rPr lang="en-US" dirty="0">
                <a:solidFill>
                  <a:schemeClr val="bg1"/>
                </a:solidFill>
              </a:rPr>
              <a:t>CLICK TO EDIT MASTER TITLE STYLE</a:t>
            </a:r>
          </a:p>
        </p:txBody>
      </p:sp>
    </p:spTree>
    <p:extLst>
      <p:ext uri="{BB962C8B-B14F-4D97-AF65-F5344CB8AC3E}">
        <p14:creationId xmlns:p14="http://schemas.microsoft.com/office/powerpoint/2010/main" val="420917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28203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396825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535113"/>
            <a:ext cx="4040188" cy="639762"/>
          </a:xfrm>
          <a:prstGeom prst="rect">
            <a:avLst/>
          </a:prstGeom>
        </p:spPr>
        <p:txBody>
          <a:bodyPr anchor="b">
            <a:noAutofit/>
          </a:bodyPr>
          <a:lstStyle>
            <a:lvl1pPr marL="0" indent="0">
              <a:buNone/>
              <a:defRPr sz="2000" b="1" i="0">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45025" y="1535113"/>
            <a:ext cx="4041775" cy="639762"/>
          </a:xfrm>
          <a:prstGeom prst="rect">
            <a:avLst/>
          </a:prstGeom>
        </p:spPr>
        <p:txBody>
          <a:bodyPr anchor="b">
            <a:noAutofit/>
          </a:bodyPr>
          <a:lstStyle>
            <a:lvl1pPr marL="0" indent="0">
              <a:buNone/>
              <a:defRPr sz="2000" b="1" i="0">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11864316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16960930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
        <p:nvSpPr>
          <p:cNvPr id="4" name="Rectangle 3"/>
          <p:cNvSpPr/>
          <p:nvPr userDrawn="1"/>
        </p:nvSpPr>
        <p:spPr>
          <a:xfrm>
            <a:off x="0" y="0"/>
            <a:ext cx="9144000" cy="6858000"/>
          </a:xfrm>
          <a:prstGeom prst="rect">
            <a:avLst/>
          </a:prstGeom>
          <a:solidFill>
            <a:srgbClr val="9EA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Tree>
    <p:extLst>
      <p:ext uri="{BB962C8B-B14F-4D97-AF65-F5344CB8AC3E}">
        <p14:creationId xmlns:p14="http://schemas.microsoft.com/office/powerpoint/2010/main" val="3080263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090422"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9742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457200" y="3505200"/>
            <a:ext cx="8686800" cy="1828800"/>
          </a:xfrm>
          <a:prstGeom prst="rect">
            <a:avLst/>
          </a:prstGeom>
          <a:noFill/>
          <a:effectLst/>
        </p:spPr>
        <p:txBody>
          <a:bodyPr lIns="0" tIns="0" rIns="0" bIns="0" anchor="t" anchorCtr="0">
            <a:noAutofit/>
          </a:bodyPr>
          <a:lstStyle>
            <a:lvl1pPr algn="l">
              <a:defRPr sz="3600" b="0" i="0">
                <a:solidFill>
                  <a:schemeClr val="bg1"/>
                </a:solidFill>
                <a:latin typeface="Arial Narrow"/>
                <a:cs typeface="Arial Narrow"/>
              </a:defRPr>
            </a:lvl1pPr>
          </a:lstStyle>
          <a:p>
            <a:r>
              <a:rPr lang="en-US" dirty="0"/>
              <a:t>CLICK TO EDIT MASTER SECTION BREAK</a:t>
            </a:r>
          </a:p>
        </p:txBody>
      </p:sp>
    </p:spTree>
    <p:extLst>
      <p:ext uri="{BB962C8B-B14F-4D97-AF65-F5344CB8AC3E}">
        <p14:creationId xmlns:p14="http://schemas.microsoft.com/office/powerpoint/2010/main" val="361563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6629400" cy="487362"/>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729744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F6A95-D51C-4464-9DEE-2C22771B1E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E8D4AB-B3AA-452A-9B97-82F7C87F5E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7D7A9B-E6C8-480F-A917-CAB3AF615B30}"/>
              </a:ext>
            </a:extLst>
          </p:cNvPr>
          <p:cNvSpPr>
            <a:spLocks noGrp="1"/>
          </p:cNvSpPr>
          <p:nvPr>
            <p:ph type="dt" sz="half" idx="10"/>
          </p:nvPr>
        </p:nvSpPr>
        <p:spPr/>
        <p:txBody>
          <a:bodyPr/>
          <a:lstStyle/>
          <a:p>
            <a:fld id="{97774AD3-661D-4530-BA0D-48F1A2D0B660}" type="datetimeFigureOut">
              <a:rPr lang="en-US" smtClean="0"/>
              <a:t>3/13/2022</a:t>
            </a:fld>
            <a:endParaRPr lang="en-US" dirty="0"/>
          </a:p>
        </p:txBody>
      </p:sp>
      <p:sp>
        <p:nvSpPr>
          <p:cNvPr id="5" name="Footer Placeholder 4">
            <a:extLst>
              <a:ext uri="{FF2B5EF4-FFF2-40B4-BE49-F238E27FC236}">
                <a16:creationId xmlns:a16="http://schemas.microsoft.com/office/drawing/2014/main" id="{105078D2-754B-4322-93C0-CB0ECFF6817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7C70927-D646-4D89-A309-2D422BA6D855}"/>
              </a:ext>
            </a:extLst>
          </p:cNvPr>
          <p:cNvSpPr>
            <a:spLocks noGrp="1"/>
          </p:cNvSpPr>
          <p:nvPr>
            <p:ph type="sldNum" sz="quarter" idx="12"/>
          </p:nvPr>
        </p:nvSpPr>
        <p:spPr/>
        <p:txBody>
          <a:bodyPr/>
          <a:lstStyle/>
          <a:p>
            <a:fld id="{70ED8508-4F01-4A26-AEA9-75C57AA707FF}" type="slidenum">
              <a:rPr lang="en-US" smtClean="0"/>
              <a:t>‹#›</a:t>
            </a:fld>
            <a:endParaRPr lang="en-US" dirty="0"/>
          </a:p>
        </p:txBody>
      </p:sp>
    </p:spTree>
    <p:extLst>
      <p:ext uri="{BB962C8B-B14F-4D97-AF65-F5344CB8AC3E}">
        <p14:creationId xmlns:p14="http://schemas.microsoft.com/office/powerpoint/2010/main" val="1655928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86913" y="804890"/>
            <a:ext cx="7204226"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85498" y="2010879"/>
            <a:ext cx="3483864"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10328" y="2017343"/>
            <a:ext cx="3483864"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090422"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13392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3772094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
        <p:nvSpPr>
          <p:cNvPr id="7" name="Content Placeholder 2"/>
          <p:cNvSpPr>
            <a:spLocks noGrp="1"/>
          </p:cNvSpPr>
          <p:nvPr>
            <p:ph sz="half" idx="11"/>
          </p:nvPr>
        </p:nvSpPr>
        <p:spPr>
          <a:xfrm>
            <a:off x="4640036" y="1600200"/>
            <a:ext cx="4083016" cy="3982571"/>
          </a:xfrm>
          <a:prstGeom prst="rect">
            <a:avLst/>
          </a:prstGeom>
        </p:spPr>
        <p:txBody>
          <a:bodyPr/>
          <a:lstStyle>
            <a:lvl1pPr marL="0" indent="0" algn="l">
              <a:buNone/>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endParaRPr lang="en-US" dirty="0"/>
          </a:p>
        </p:txBody>
      </p:sp>
      <p:sp>
        <p:nvSpPr>
          <p:cNvPr id="9" name="Content Placeholder 2"/>
          <p:cNvSpPr>
            <a:spLocks noGrp="1"/>
          </p:cNvSpPr>
          <p:nvPr>
            <p:ph sz="half" idx="10"/>
          </p:nvPr>
        </p:nvSpPr>
        <p:spPr>
          <a:xfrm>
            <a:off x="457200" y="1600200"/>
            <a:ext cx="1983275" cy="1948249"/>
          </a:xfrm>
          <a:prstGeom prst="rect">
            <a:avLst/>
          </a:prstGeom>
        </p:spPr>
        <p:txBody>
          <a:bodyPr>
            <a:normAutofit/>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marL="0" indent="0" algn="l">
              <a:buNone/>
              <a:defRPr sz="1600">
                <a:solidFill>
                  <a:srgbClr val="17458F"/>
                </a:solidFill>
              </a:defRPr>
            </a:lvl5pPr>
            <a:lvl6pPr>
              <a:defRPr sz="1800"/>
            </a:lvl6pPr>
            <a:lvl7pPr>
              <a:defRPr sz="1800"/>
            </a:lvl7pPr>
            <a:lvl8pPr>
              <a:defRPr sz="1800"/>
            </a:lvl8pPr>
            <a:lvl9pPr>
              <a:defRPr sz="1800"/>
            </a:lvl9pPr>
          </a:lstStyle>
          <a:p>
            <a:pPr lvl="4"/>
            <a:endParaRPr lang="en-US" dirty="0"/>
          </a:p>
        </p:txBody>
      </p:sp>
      <p:sp>
        <p:nvSpPr>
          <p:cNvPr id="10" name="Content Placeholder 2"/>
          <p:cNvSpPr>
            <a:spLocks noGrp="1"/>
          </p:cNvSpPr>
          <p:nvPr>
            <p:ph sz="half" idx="12"/>
          </p:nvPr>
        </p:nvSpPr>
        <p:spPr>
          <a:xfrm>
            <a:off x="2527634" y="1606711"/>
            <a:ext cx="2013627" cy="1948249"/>
          </a:xfrm>
          <a:prstGeom prst="rect">
            <a:avLst/>
          </a:prstGeom>
        </p:spPr>
        <p:txBody>
          <a:bodyPr>
            <a:normAutofit/>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marL="0" indent="0" algn="l">
              <a:buNone/>
              <a:defRPr sz="1600">
                <a:solidFill>
                  <a:srgbClr val="17458F"/>
                </a:solidFill>
              </a:defRPr>
            </a:lvl5pPr>
            <a:lvl6pPr>
              <a:defRPr sz="1800"/>
            </a:lvl6pPr>
            <a:lvl7pPr>
              <a:defRPr sz="1800"/>
            </a:lvl7pPr>
            <a:lvl8pPr>
              <a:defRPr sz="1800"/>
            </a:lvl8pPr>
            <a:lvl9pPr>
              <a:defRPr sz="1800"/>
            </a:lvl9pPr>
          </a:lstStyle>
          <a:p>
            <a:pPr lvl="4"/>
            <a:endParaRPr lang="en-US" dirty="0"/>
          </a:p>
        </p:txBody>
      </p:sp>
      <p:sp>
        <p:nvSpPr>
          <p:cNvPr id="11" name="Content Placeholder 2"/>
          <p:cNvSpPr>
            <a:spLocks noGrp="1"/>
          </p:cNvSpPr>
          <p:nvPr>
            <p:ph sz="half" idx="13"/>
          </p:nvPr>
        </p:nvSpPr>
        <p:spPr>
          <a:xfrm>
            <a:off x="457200" y="3628012"/>
            <a:ext cx="1983275" cy="1948249"/>
          </a:xfrm>
          <a:prstGeom prst="rect">
            <a:avLst/>
          </a:prstGeom>
        </p:spPr>
        <p:txBody>
          <a:bodyPr>
            <a:normAutofit/>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marL="0" indent="0" algn="l">
              <a:buNone/>
              <a:defRPr sz="1600">
                <a:solidFill>
                  <a:srgbClr val="17458F"/>
                </a:solidFill>
              </a:defRPr>
            </a:lvl5pPr>
            <a:lvl6pPr>
              <a:defRPr sz="1800"/>
            </a:lvl6pPr>
            <a:lvl7pPr>
              <a:defRPr sz="1800"/>
            </a:lvl7pPr>
            <a:lvl8pPr>
              <a:defRPr sz="1800"/>
            </a:lvl8pPr>
            <a:lvl9pPr>
              <a:defRPr sz="1800"/>
            </a:lvl9pPr>
          </a:lstStyle>
          <a:p>
            <a:pPr lvl="4"/>
            <a:endParaRPr lang="en-US" dirty="0"/>
          </a:p>
        </p:txBody>
      </p:sp>
      <p:sp>
        <p:nvSpPr>
          <p:cNvPr id="12" name="Content Placeholder 2"/>
          <p:cNvSpPr>
            <a:spLocks noGrp="1"/>
          </p:cNvSpPr>
          <p:nvPr>
            <p:ph sz="half" idx="14"/>
          </p:nvPr>
        </p:nvSpPr>
        <p:spPr>
          <a:xfrm>
            <a:off x="2527634" y="3634523"/>
            <a:ext cx="2013627" cy="1948249"/>
          </a:xfrm>
          <a:prstGeom prst="rect">
            <a:avLst/>
          </a:prstGeom>
        </p:spPr>
        <p:txBody>
          <a:bodyPr>
            <a:normAutofit/>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marL="0" indent="0" algn="l">
              <a:buNone/>
              <a:defRPr sz="1600">
                <a:solidFill>
                  <a:srgbClr val="17458F"/>
                </a:solidFill>
              </a:defRPr>
            </a:lvl5pPr>
            <a:lvl6pPr>
              <a:defRPr sz="1800"/>
            </a:lvl6pPr>
            <a:lvl7pPr>
              <a:defRPr sz="1800"/>
            </a:lvl7pPr>
            <a:lvl8pPr>
              <a:defRPr sz="1800"/>
            </a:lvl8pPr>
            <a:lvl9pPr>
              <a:defRPr sz="1800"/>
            </a:lvl9pPr>
          </a:lstStyle>
          <a:p>
            <a:pPr lvl="4"/>
            <a:endParaRPr lang="en-US" dirty="0"/>
          </a:p>
        </p:txBody>
      </p:sp>
    </p:spTree>
    <p:extLst>
      <p:ext uri="{BB962C8B-B14F-4D97-AF65-F5344CB8AC3E}">
        <p14:creationId xmlns:p14="http://schemas.microsoft.com/office/powerpoint/2010/main" val="18416440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1.png"/><Relationship Id="rId5" Type="http://schemas.openxmlformats.org/officeDocument/2006/relationships/slideLayout" Target="../slideLayouts/slideLayout12.xml"/><Relationship Id="rId10" Type="http://schemas.openxmlformats.org/officeDocument/2006/relationships/theme" Target="../theme/theme3.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0"/>
            <a:ext cx="9144000" cy="1401097"/>
          </a:xfrm>
          <a:prstGeom prst="rect">
            <a:avLst/>
          </a:prstGeom>
          <a:solidFill>
            <a:srgbClr val="00B4E7"/>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dirty="0">
              <a:solidFill>
                <a:srgbClr val="E7E7E8"/>
              </a:solidFill>
            </a:endParaRPr>
          </a:p>
        </p:txBody>
      </p:sp>
    </p:spTree>
    <p:extLst>
      <p:ext uri="{BB962C8B-B14F-4D97-AF65-F5344CB8AC3E}">
        <p14:creationId xmlns:p14="http://schemas.microsoft.com/office/powerpoint/2010/main" val="1619940863"/>
      </p:ext>
    </p:extLst>
  </p:cSld>
  <p:clrMap bg1="lt1" tx1="dk1" bg2="lt2" tx2="dk2" accent1="accent1" accent2="accent2" accent3="accent3" accent4="accent4" accent5="accent5" accent6="accent6" hlink="hlink" folHlink="folHlink"/>
  <p:sldLayoutIdLst>
    <p:sldLayoutId id="2147483853" r:id="rId1"/>
    <p:sldLayoutId id="2147483864" r:id="rId2"/>
    <p:sldLayoutId id="2147483868"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0"/>
            <a:ext cx="9144000" cy="5943600"/>
          </a:xfrm>
          <a:prstGeom prst="rect">
            <a:avLst/>
          </a:prstGeom>
          <a:solidFill>
            <a:srgbClr val="00B4E7"/>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dirty="0">
              <a:solidFill>
                <a:srgbClr val="E7E7E8"/>
              </a:solidFill>
            </a:endParaRPr>
          </a:p>
        </p:txBody>
      </p:sp>
      <p:pic>
        <p:nvPicPr>
          <p:cNvPr id="2" name="Picture 1" descr="TRF100_lockup_R.pn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457200" y="6172201"/>
            <a:ext cx="1953413" cy="457200"/>
          </a:xfrm>
          <a:prstGeom prst="rect">
            <a:avLst/>
          </a:prstGeom>
        </p:spPr>
      </p:pic>
    </p:spTree>
    <p:extLst>
      <p:ext uri="{BB962C8B-B14F-4D97-AF65-F5344CB8AC3E}">
        <p14:creationId xmlns:p14="http://schemas.microsoft.com/office/powerpoint/2010/main" val="269680057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866" r:id="rId3"/>
    <p:sldLayoutId id="2147483869" r:id="rId4"/>
  </p:sldLayoutIdLst>
  <p:hf sldNum="0" hdr="0" ftr="0" dt="0"/>
  <p:txStyles>
    <p:titleStyle>
      <a:lvl1pPr algn="l" defTabSz="457200" rtl="0" eaLnBrk="1" latinLnBrk="0" hangingPunct="1">
        <a:spcBef>
          <a:spcPct val="0"/>
        </a:spcBef>
        <a:buNone/>
        <a:defRPr sz="1800" b="1" i="0" kern="1200">
          <a:solidFill>
            <a:schemeClr val="bg1"/>
          </a:solidFill>
          <a:latin typeface="Arial Narrow"/>
          <a:ea typeface="+mj-ea"/>
          <a:cs typeface="Arial Narrow"/>
        </a:defRPr>
      </a:lvl1pPr>
    </p:titleStyle>
    <p:bodyStyle>
      <a:lvl1pPr marL="342900" indent="-342900" algn="l" defTabSz="457200" rtl="0" eaLnBrk="1" latinLnBrk="0" hangingPunct="1">
        <a:spcBef>
          <a:spcPct val="20000"/>
        </a:spcBef>
        <a:buFont typeface="Arial"/>
        <a:buChar char="•"/>
        <a:defRPr sz="3200" b="1" i="0" kern="1200">
          <a:solidFill>
            <a:srgbClr val="16316B"/>
          </a:solidFill>
          <a:latin typeface="Arial Narrow"/>
          <a:ea typeface="+mn-ea"/>
          <a:cs typeface="Arial Narrow"/>
        </a:defRPr>
      </a:lvl1pPr>
      <a:lvl2pPr marL="742950" indent="-285750" algn="l" defTabSz="457200" rtl="0" eaLnBrk="1" latinLnBrk="0" hangingPunct="1">
        <a:spcBef>
          <a:spcPct val="20000"/>
        </a:spcBef>
        <a:buFont typeface="Arial"/>
        <a:buChar char="–"/>
        <a:defRPr sz="2800" b="1" i="0" kern="1200">
          <a:solidFill>
            <a:srgbClr val="16316B"/>
          </a:solidFill>
          <a:latin typeface="Arial Narrow"/>
          <a:ea typeface="+mn-ea"/>
          <a:cs typeface="Arial Narrow"/>
        </a:defRPr>
      </a:lvl2pPr>
      <a:lvl3pPr marL="1143000" indent="-228600" algn="l" defTabSz="457200" rtl="0" eaLnBrk="1" latinLnBrk="0" hangingPunct="1">
        <a:spcBef>
          <a:spcPct val="20000"/>
        </a:spcBef>
        <a:buFont typeface="Arial"/>
        <a:buChar char="•"/>
        <a:defRPr sz="2400" b="1" i="0" kern="1200">
          <a:solidFill>
            <a:srgbClr val="16316B"/>
          </a:solidFill>
          <a:latin typeface="Arial Narrow"/>
          <a:ea typeface="+mn-ea"/>
          <a:cs typeface="Arial Narrow"/>
        </a:defRPr>
      </a:lvl3pPr>
      <a:lvl4pPr marL="16002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4pPr>
      <a:lvl5pPr marL="20574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0"/>
            <a:ext cx="9144000" cy="914400"/>
          </a:xfrm>
          <a:prstGeom prst="rect">
            <a:avLst/>
          </a:prstGeom>
          <a:solidFill>
            <a:srgbClr val="005DAA"/>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dirty="0">
              <a:solidFill>
                <a:srgbClr val="E7E7E8"/>
              </a:solidFill>
            </a:endParaRPr>
          </a:p>
        </p:txBody>
      </p:sp>
      <p:sp>
        <p:nvSpPr>
          <p:cNvPr id="7" name="Text Placeholder 2"/>
          <p:cNvSpPr>
            <a:spLocks noGrp="1"/>
          </p:cNvSpPr>
          <p:nvPr>
            <p:ph type="body" idx="1"/>
          </p:nvPr>
        </p:nvSpPr>
        <p:spPr>
          <a:xfrm>
            <a:off x="457200" y="1600201"/>
            <a:ext cx="8229600" cy="4191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Narrow"/>
                <a:cs typeface="Arial Narrow"/>
              </a:defRPr>
            </a:lvl1pPr>
          </a:lstStyle>
          <a:p>
            <a:fld id="{CAB2FCF9-CE33-3847-9706-1046D2EB27A1}" type="slidenum">
              <a:rPr lang="en-US" smtClean="0"/>
              <a:pPr/>
              <a:t>‹#›</a:t>
            </a:fld>
            <a:endParaRPr lang="en-US" dirty="0"/>
          </a:p>
        </p:txBody>
      </p:sp>
      <p:pic>
        <p:nvPicPr>
          <p:cNvPr id="11" name="Picture 10" descr="TRF100_lockup_R.png"/>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457200" y="6172201"/>
            <a:ext cx="1953413" cy="457200"/>
          </a:xfrm>
          <a:prstGeom prst="rect">
            <a:avLst/>
          </a:prstGeom>
        </p:spPr>
      </p:pic>
    </p:spTree>
    <p:extLst>
      <p:ext uri="{BB962C8B-B14F-4D97-AF65-F5344CB8AC3E}">
        <p14:creationId xmlns:p14="http://schemas.microsoft.com/office/powerpoint/2010/main" val="1999358288"/>
      </p:ext>
    </p:extLst>
  </p:cSld>
  <p:clrMap bg1="lt1" tx1="dk1" bg2="lt2" tx2="dk2" accent1="accent1" accent2="accent2" accent3="accent3" accent4="accent4" accent5="accent5" accent6="accent6" hlink="hlink" folHlink="folHlink"/>
  <p:sldLayoutIdLst>
    <p:sldLayoutId id="2147483815" r:id="rId1"/>
    <p:sldLayoutId id="2147483861" r:id="rId2"/>
    <p:sldLayoutId id="2147483862" r:id="rId3"/>
    <p:sldLayoutId id="2147483816" r:id="rId4"/>
    <p:sldLayoutId id="2147483817" r:id="rId5"/>
    <p:sldLayoutId id="2147483818" r:id="rId6"/>
    <p:sldLayoutId id="2147483819" r:id="rId7"/>
    <p:sldLayoutId id="2147483820" r:id="rId8"/>
    <p:sldLayoutId id="2147483867" r:id="rId9"/>
  </p:sldLayoutIdLst>
  <p:txStyles>
    <p:titleStyle>
      <a:lvl1pPr algn="l" defTabSz="457200" rtl="0" eaLnBrk="1" latinLnBrk="0" hangingPunct="1">
        <a:spcBef>
          <a:spcPct val="0"/>
        </a:spcBef>
        <a:buNone/>
        <a:defRPr sz="1800" b="1" i="0" kern="1200">
          <a:solidFill>
            <a:schemeClr val="bg1"/>
          </a:solidFill>
          <a:latin typeface="Arial Narrow"/>
          <a:ea typeface="+mj-ea"/>
          <a:cs typeface="Arial Narrow"/>
        </a:defRPr>
      </a:lvl1pPr>
    </p:titleStyle>
    <p:bodyStyle>
      <a:lvl1pPr marL="342900" indent="-342900" algn="l" defTabSz="457200" rtl="0" eaLnBrk="1" latinLnBrk="0" hangingPunct="1">
        <a:spcBef>
          <a:spcPct val="20000"/>
        </a:spcBef>
        <a:buFont typeface="Arial"/>
        <a:buChar char="•"/>
        <a:defRPr sz="3200" kern="1200">
          <a:solidFill>
            <a:srgbClr val="005DAA"/>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005DAA"/>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005DAA"/>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0"/>
            <a:ext cx="9144000" cy="5867400"/>
          </a:xfrm>
          <a:prstGeom prst="rect">
            <a:avLst/>
          </a:prstGeom>
          <a:solidFill>
            <a:srgbClr val="00B4E7"/>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dirty="0">
              <a:solidFill>
                <a:srgbClr val="E7E7E8"/>
              </a:solidFill>
            </a:endParaRPr>
          </a:p>
        </p:txBody>
      </p:sp>
      <p:sp>
        <p:nvSpPr>
          <p:cNvPr id="7" name="Text Placeholder 2"/>
          <p:cNvSpPr>
            <a:spLocks noGrp="1"/>
          </p:cNvSpPr>
          <p:nvPr>
            <p:ph type="body" idx="1"/>
          </p:nvPr>
        </p:nvSpPr>
        <p:spPr>
          <a:xfrm>
            <a:off x="457200" y="1600201"/>
            <a:ext cx="8229600" cy="4191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pic>
        <p:nvPicPr>
          <p:cNvPr id="9" name="Picture 8" descr="TRF100_lockup_R.png"/>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457200" y="6172201"/>
            <a:ext cx="1953413" cy="457200"/>
          </a:xfrm>
          <a:prstGeom prst="rect">
            <a:avLst/>
          </a:prstGeom>
        </p:spPr>
      </p:pic>
    </p:spTree>
    <p:extLst>
      <p:ext uri="{BB962C8B-B14F-4D97-AF65-F5344CB8AC3E}">
        <p14:creationId xmlns:p14="http://schemas.microsoft.com/office/powerpoint/2010/main" val="2299458886"/>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3" r:id="rId7"/>
  </p:sldLayoutIdLst>
  <p:txStyles>
    <p:titleStyle>
      <a:lvl1pPr algn="l" defTabSz="457200" rtl="0" eaLnBrk="1" latinLnBrk="0" hangingPunct="1">
        <a:spcBef>
          <a:spcPct val="0"/>
        </a:spcBef>
        <a:buNone/>
        <a:defRPr sz="1800" b="1" i="0" kern="1200">
          <a:solidFill>
            <a:schemeClr val="bg1"/>
          </a:solidFill>
          <a:latin typeface="Arial Narrow"/>
          <a:ea typeface="+mj-ea"/>
          <a:cs typeface="Arial Narrow"/>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chemeClr val="bg1"/>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chemeClr val="bg1"/>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chemeClr val="bg1"/>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chemeClr val="bg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45.jpeg"/></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47.jpeg"/></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58.jpeg"/></Relationships>
</file>

<file path=ppt/slides/_rels/slide2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image" Target="../media/image60.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3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2.xml"/><Relationship Id="rId1" Type="http://schemas.openxmlformats.org/officeDocument/2006/relationships/slideLayout" Target="../slideLayouts/slideLayout11.xml"/><Relationship Id="rId4" Type="http://schemas.openxmlformats.org/officeDocument/2006/relationships/image" Target="../media/image69.png"/></Relationships>
</file>

<file path=ppt/slides/_rels/slide33.xml.rels><?xml version="1.0" encoding="UTF-8" standalone="yes"?>
<Relationships xmlns="http://schemas.openxmlformats.org/package/2006/relationships"><Relationship Id="rId3" Type="http://schemas.openxmlformats.org/officeDocument/2006/relationships/image" Target="../media/image70.jpeg"/><Relationship Id="rId7" Type="http://schemas.openxmlformats.org/officeDocument/2006/relationships/image" Target="../media/image74.jpe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34.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en.wikipedia.org/wiki/Unruh_Civil_Rights_Act"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s://en.wikipedia.org/wiki/Sylvia_Whitlock" TargetMode="External"/><Relationship Id="rId4" Type="http://schemas.openxmlformats.org/officeDocument/2006/relationships/hyperlink" Target="https://en.wikipedia.org/wiki/U.S._Supreme_Court"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9.jpe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16.jpeg"/><Relationship Id="rId4" Type="http://schemas.openxmlformats.org/officeDocument/2006/relationships/image" Target="../media/image15.jpeg"/></Relationships>
</file>

<file path=ppt/slides/_rels/slide4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81.png"/></Relationships>
</file>

<file path=ppt/slides/_rels/slide4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83.jpeg"/><Relationship Id="rId7" Type="http://schemas.openxmlformats.org/officeDocument/2006/relationships/image" Target="../media/image87.jpeg"/><Relationship Id="rId2" Type="http://schemas.openxmlformats.org/officeDocument/2006/relationships/notesSlide" Target="../notesSlides/notesSlide38.xml"/><Relationship Id="rId1" Type="http://schemas.openxmlformats.org/officeDocument/2006/relationships/slideLayout" Target="../slideLayouts/slideLayout23.xml"/><Relationship Id="rId6" Type="http://schemas.openxmlformats.org/officeDocument/2006/relationships/image" Target="../media/image86.jpeg"/><Relationship Id="rId5" Type="http://schemas.openxmlformats.org/officeDocument/2006/relationships/image" Target="../media/image85.jpeg"/><Relationship Id="rId4" Type="http://schemas.openxmlformats.org/officeDocument/2006/relationships/image" Target="../media/image84.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7.xml"/><Relationship Id="rId1" Type="http://schemas.openxmlformats.org/officeDocument/2006/relationships/tags" Target="../tags/tag2.xml"/><Relationship Id="rId6" Type="http://schemas.openxmlformats.org/officeDocument/2006/relationships/image" Target="../media/image90.png"/><Relationship Id="rId5" Type="http://schemas.openxmlformats.org/officeDocument/2006/relationships/image" Target="../media/image89.emf"/><Relationship Id="rId4" Type="http://schemas.openxmlformats.org/officeDocument/2006/relationships/image" Target="../media/image88.e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895110"/>
            <a:ext cx="9144000" cy="5962889"/>
          </a:xfrm>
          <a:prstGeom prst="rect">
            <a:avLst/>
          </a:prstGeom>
          <a:solidFill>
            <a:srgbClr val="005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D71F5F51-E941-8C40-9192-FD83E46A1611}"/>
              </a:ext>
            </a:extLst>
          </p:cNvPr>
          <p:cNvSpPr/>
          <p:nvPr/>
        </p:nvSpPr>
        <p:spPr>
          <a:xfrm>
            <a:off x="0" y="3346168"/>
            <a:ext cx="9144000" cy="1779419"/>
          </a:xfrm>
          <a:prstGeom prst="rect">
            <a:avLst/>
          </a:prstGeom>
          <a:solidFill>
            <a:srgbClr val="02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highlight>
                <a:srgbClr val="01B4E7"/>
              </a:highlight>
            </a:endParaRPr>
          </a:p>
        </p:txBody>
      </p:sp>
      <p:pic>
        <p:nvPicPr>
          <p:cNvPr id="10" name="Picture 9">
            <a:extLst>
              <a:ext uri="{FF2B5EF4-FFF2-40B4-BE49-F238E27FC236}">
                <a16:creationId xmlns:a16="http://schemas.microsoft.com/office/drawing/2014/main" id="{96EE50F4-4526-3043-AE6C-43D5B666C419}"/>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86808" y="1513215"/>
            <a:ext cx="1497919" cy="564542"/>
          </a:xfrm>
          <a:prstGeom prst="rect">
            <a:avLst/>
          </a:prstGeom>
        </p:spPr>
      </p:pic>
      <p:sp>
        <p:nvSpPr>
          <p:cNvPr id="11" name="Subtitle 3">
            <a:extLst>
              <a:ext uri="{FF2B5EF4-FFF2-40B4-BE49-F238E27FC236}">
                <a16:creationId xmlns:a16="http://schemas.microsoft.com/office/drawing/2014/main" id="{568A6A20-78A7-024E-A441-EEAEDC7E8666}"/>
              </a:ext>
            </a:extLst>
          </p:cNvPr>
          <p:cNvSpPr txBox="1">
            <a:spLocks/>
          </p:cNvSpPr>
          <p:nvPr/>
        </p:nvSpPr>
        <p:spPr>
          <a:xfrm>
            <a:off x="0" y="3407205"/>
            <a:ext cx="9144000" cy="5665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solidFill>
                  <a:schemeClr val="bg1"/>
                </a:solidFill>
                <a:latin typeface="Arial" panose="020B0604020202020204" pitchFamily="34" charset="0"/>
                <a:cs typeface="Arial" panose="020B0604020202020204" pitchFamily="34" charset="0"/>
              </a:rPr>
              <a:t>THE ROTARY FOUNDATION</a:t>
            </a:r>
          </a:p>
          <a:p>
            <a:pPr marL="0" indent="0" algn="ctr">
              <a:buNone/>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Part I – 105 Years of TRF History</a:t>
            </a:r>
          </a:p>
        </p:txBody>
      </p:sp>
      <p:sp>
        <p:nvSpPr>
          <p:cNvPr id="13" name="Subtitle 14">
            <a:extLst>
              <a:ext uri="{FF2B5EF4-FFF2-40B4-BE49-F238E27FC236}">
                <a16:creationId xmlns:a16="http://schemas.microsoft.com/office/drawing/2014/main" id="{002C0903-D219-114B-950B-117984639F4E}"/>
              </a:ext>
            </a:extLst>
          </p:cNvPr>
          <p:cNvSpPr txBox="1">
            <a:spLocks/>
          </p:cNvSpPr>
          <p:nvPr/>
        </p:nvSpPr>
        <p:spPr>
          <a:xfrm>
            <a:off x="0" y="4435268"/>
            <a:ext cx="9144000" cy="8110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v. 03/10/2022</a:t>
            </a:r>
            <a:endParaRPr lang="en-US" sz="1200" b="1" dirty="0">
              <a:solidFill>
                <a:srgbClr val="005DAA"/>
              </a:solidFill>
              <a:latin typeface="Tahoma" panose="020B0604030504040204" pitchFamily="34" charset="0"/>
              <a:ea typeface="Tahoma" panose="020B0604030504040204" pitchFamily="34" charset="0"/>
              <a:cs typeface="Tahoma" panose="020B0604030504040204" pitchFamily="34" charset="0"/>
            </a:endParaRPr>
          </a:p>
        </p:txBody>
      </p:sp>
      <p:pic>
        <p:nvPicPr>
          <p:cNvPr id="12" name="Picture 11">
            <a:extLst>
              <a:ext uri="{FF2B5EF4-FFF2-40B4-BE49-F238E27FC236}">
                <a16:creationId xmlns:a16="http://schemas.microsoft.com/office/drawing/2014/main" id="{5CDF6C88-99E9-48EC-8105-643179F0FC5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01638" y="1072034"/>
            <a:ext cx="1740724" cy="1446904"/>
          </a:xfrm>
          <a:prstGeom prst="rect">
            <a:avLst/>
          </a:prstGeom>
        </p:spPr>
      </p:pic>
      <p:sp>
        <p:nvSpPr>
          <p:cNvPr id="2" name="Rectangle 1">
            <a:extLst>
              <a:ext uri="{FF2B5EF4-FFF2-40B4-BE49-F238E27FC236}">
                <a16:creationId xmlns:a16="http://schemas.microsoft.com/office/drawing/2014/main" id="{185EAD61-CEAA-47D5-8C2B-FE11E96A564B}"/>
              </a:ext>
            </a:extLst>
          </p:cNvPr>
          <p:cNvSpPr/>
          <p:nvPr/>
        </p:nvSpPr>
        <p:spPr>
          <a:xfrm>
            <a:off x="3063711" y="2679954"/>
            <a:ext cx="3016578" cy="4094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r>
              <a:rPr lang="en-US" sz="1200" b="1" dirty="0">
                <a:solidFill>
                  <a:schemeClr val="bg1"/>
                </a:solidFill>
                <a:latin typeface="Arial" panose="020B0604020202020204" pitchFamily="34" charset="0"/>
                <a:cs typeface="Arial" panose="020B0604020202020204" pitchFamily="34" charset="0"/>
              </a:rPr>
              <a:t>PDG Rich Glover, DRFC District 7620</a:t>
            </a:r>
          </a:p>
        </p:txBody>
      </p:sp>
      <p:pic>
        <p:nvPicPr>
          <p:cNvPr id="14" name="Picture 13">
            <a:extLst>
              <a:ext uri="{FF2B5EF4-FFF2-40B4-BE49-F238E27FC236}">
                <a16:creationId xmlns:a16="http://schemas.microsoft.com/office/drawing/2014/main" id="{EEE1D495-CA25-4EA6-9700-49E37A03DC4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23347" y="5526094"/>
            <a:ext cx="2431283" cy="925402"/>
          </a:xfrm>
          <a:prstGeom prst="rect">
            <a:avLst/>
          </a:prstGeom>
        </p:spPr>
      </p:pic>
      <p:sp>
        <p:nvSpPr>
          <p:cNvPr id="3" name="Rectangle 2">
            <a:extLst>
              <a:ext uri="{FF2B5EF4-FFF2-40B4-BE49-F238E27FC236}">
                <a16:creationId xmlns:a16="http://schemas.microsoft.com/office/drawing/2014/main" id="{91432697-8973-4CB0-93CF-F4A3A0A86A26}"/>
              </a:ext>
            </a:extLst>
          </p:cNvPr>
          <p:cNvSpPr/>
          <p:nvPr/>
        </p:nvSpPr>
        <p:spPr>
          <a:xfrm>
            <a:off x="3220368" y="5505690"/>
            <a:ext cx="2703263"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b="1" dirty="0">
                <a:latin typeface="Bradley Hand ITC" panose="03070402050302030203" pitchFamily="66" charset="0"/>
              </a:rPr>
              <a:t>This is …</a:t>
            </a:r>
          </a:p>
        </p:txBody>
      </p:sp>
    </p:spTree>
    <p:custDataLst>
      <p:tags r:id="rId1"/>
    </p:custDataLst>
    <p:extLst>
      <p:ext uri="{BB962C8B-B14F-4D97-AF65-F5344CB8AC3E}">
        <p14:creationId xmlns:p14="http://schemas.microsoft.com/office/powerpoint/2010/main" val="374541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de 08 TR1914-04_RCKansasCityEmblem-800dpi.jp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480743" y="1540933"/>
            <a:ext cx="4204465" cy="4040460"/>
          </a:xfrm>
        </p:spPr>
      </p:pic>
      <p:sp>
        <p:nvSpPr>
          <p:cNvPr id="5" name="Title 4"/>
          <p:cNvSpPr>
            <a:spLocks noGrp="1"/>
          </p:cNvSpPr>
          <p:nvPr>
            <p:ph type="title"/>
          </p:nvPr>
        </p:nvSpPr>
        <p:spPr>
          <a:xfrm>
            <a:off x="348348" y="192999"/>
            <a:ext cx="7391400" cy="487362"/>
          </a:xfrm>
        </p:spPr>
        <p:txBody>
          <a:bodyPr>
            <a:noAutofit/>
          </a:bodyPr>
          <a:lstStyle/>
          <a:p>
            <a:r>
              <a:rPr lang="en-US" altLang="en-US" sz="3200" b="0" cap="all" dirty="0">
                <a:latin typeface="Arial Narrow" pitchFamily="34" charset="0"/>
                <a:ea typeface="ＭＳ Ｐゴシック" pitchFamily="34" charset="-128"/>
              </a:rPr>
              <a:t>First Contribution — 1917</a:t>
            </a:r>
            <a:endParaRPr lang="en-US" sz="3200" b="0" cap="all" dirty="0"/>
          </a:p>
        </p:txBody>
      </p:sp>
    </p:spTree>
    <p:extLst>
      <p:ext uri="{BB962C8B-B14F-4D97-AF65-F5344CB8AC3E}">
        <p14:creationId xmlns:p14="http://schemas.microsoft.com/office/powerpoint/2010/main" val="2380228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199" y="274638"/>
            <a:ext cx="8239126" cy="487362"/>
          </a:xfrm>
        </p:spPr>
        <p:txBody>
          <a:bodyPr>
            <a:noAutofit/>
          </a:bodyPr>
          <a:lstStyle/>
          <a:p>
            <a:r>
              <a:rPr lang="en-US" altLang="en-US" sz="3200" b="0" cap="all" spc="-60" dirty="0">
                <a:latin typeface="Arial Narrow" pitchFamily="34" charset="0"/>
                <a:ea typeface="ＭＳ Ｐゴシック" pitchFamily="34" charset="-128"/>
              </a:rPr>
              <a:t>The Rotary Foundation and Trustees — 1928</a:t>
            </a:r>
            <a:endParaRPr lang="en-US" sz="3200" b="0" cap="all" spc="-60" dirty="0"/>
          </a:p>
        </p:txBody>
      </p:sp>
      <p:sp>
        <p:nvSpPr>
          <p:cNvPr id="6" name="Rectangle 5"/>
          <p:cNvSpPr/>
          <p:nvPr/>
        </p:nvSpPr>
        <p:spPr>
          <a:xfrm>
            <a:off x="-1308" y="-21595"/>
            <a:ext cx="9145308" cy="10006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5" name="Content Placeholder 4"/>
          <p:cNvSpPr>
            <a:spLocks noGrp="1"/>
          </p:cNvSpPr>
          <p:nvPr>
            <p:ph sz="half" idx="1"/>
          </p:nvPr>
        </p:nvSpPr>
        <p:spPr>
          <a:xfrm>
            <a:off x="362745" y="979010"/>
            <a:ext cx="4038600" cy="4525963"/>
          </a:xfrm>
        </p:spPr>
        <p:txBody>
          <a:bodyPr>
            <a:normAutofit/>
          </a:bodyPr>
          <a:lstStyle/>
          <a:p>
            <a:pPr marL="0" indent="0">
              <a:spcBef>
                <a:spcPts val="1200"/>
              </a:spcBef>
              <a:buFont typeface="Arial" pitchFamily="34" charset="0"/>
              <a:buNone/>
            </a:pPr>
            <a:r>
              <a:rPr lang="en-US" altLang="en-US" sz="2000" dirty="0">
                <a:latin typeface="Georgia" pitchFamily="18" charset="0"/>
                <a:ea typeface="ＭＳ Ｐゴシック" pitchFamily="34" charset="-128"/>
              </a:rPr>
              <a:t>We are determined that the Endowment Fund shall not be unpopular. … We truly believe that when each and every individual Rotarian understands this matter thoroughly and correctly, there will be few, if any, who do not participate, even though the sum may be extremely modest in amount.</a:t>
            </a:r>
          </a:p>
          <a:p>
            <a:pPr marL="0" indent="0">
              <a:spcBef>
                <a:spcPts val="1200"/>
              </a:spcBef>
              <a:buNone/>
            </a:pPr>
            <a:r>
              <a:rPr lang="en-US" altLang="en-US" sz="2000" dirty="0">
                <a:latin typeface="Georgia" pitchFamily="18" charset="0"/>
                <a:ea typeface="ＭＳ Ｐゴシック" pitchFamily="34" charset="-128"/>
              </a:rPr>
              <a:t>	— Arch Klumph, 1928</a:t>
            </a:r>
          </a:p>
        </p:txBody>
      </p:sp>
      <p:pic>
        <p:nvPicPr>
          <p:cNvPr id="9" name="Content Placeholder 8"/>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055593" y="443972"/>
            <a:ext cx="3639220" cy="5562652"/>
          </a:xfrm>
        </p:spPr>
      </p:pic>
      <p:sp>
        <p:nvSpPr>
          <p:cNvPr id="7" name="Subtitle 2">
            <a:extLst>
              <a:ext uri="{FF2B5EF4-FFF2-40B4-BE49-F238E27FC236}">
                <a16:creationId xmlns:a16="http://schemas.microsoft.com/office/drawing/2014/main" id="{49DAE643-C606-4024-B6D1-AF606AACD902}"/>
              </a:ext>
            </a:extLst>
          </p:cNvPr>
          <p:cNvSpPr txBox="1">
            <a:spLocks/>
          </p:cNvSpPr>
          <p:nvPr/>
        </p:nvSpPr>
        <p:spPr>
          <a:xfrm>
            <a:off x="5395617" y="6238875"/>
            <a:ext cx="3573577" cy="514350"/>
          </a:xfrm>
          <a:prstGeom prst="rect">
            <a:avLst/>
          </a:prstGeom>
        </p:spPr>
        <p:txBody>
          <a:bodyPr>
            <a:normAutofit/>
          </a:bodyPr>
          <a:lstStyle>
            <a:lvl1pPr marL="0" indent="0" algn="l" defTabSz="457200" rtl="0" eaLnBrk="1" latinLnBrk="0" hangingPunct="1">
              <a:spcBef>
                <a:spcPct val="20000"/>
              </a:spcBef>
              <a:buFontTx/>
              <a:buNone/>
              <a:defRPr sz="3200" b="1" i="0" kern="1200">
                <a:solidFill>
                  <a:srgbClr val="01B4E7"/>
                </a:solidFill>
                <a:latin typeface="Arial Narrow"/>
                <a:ea typeface="+mn-ea"/>
                <a:cs typeface="Arial Narrow"/>
              </a:defRPr>
            </a:lvl1pPr>
            <a:lvl2pPr marL="742950" indent="-285750" algn="l" defTabSz="457200" rtl="0" eaLnBrk="1" latinLnBrk="0" hangingPunct="1">
              <a:spcBef>
                <a:spcPct val="20000"/>
              </a:spcBef>
              <a:buFont typeface="Arial"/>
              <a:buChar char="–"/>
              <a:defRPr sz="2800" b="1" i="0" kern="1200">
                <a:solidFill>
                  <a:srgbClr val="16316B"/>
                </a:solidFill>
                <a:latin typeface="Arial Narrow"/>
                <a:ea typeface="+mn-ea"/>
                <a:cs typeface="Arial Narrow"/>
              </a:defRPr>
            </a:lvl2pPr>
            <a:lvl3pPr marL="1143000" indent="-228600" algn="l" defTabSz="457200" rtl="0" eaLnBrk="1" latinLnBrk="0" hangingPunct="1">
              <a:spcBef>
                <a:spcPct val="20000"/>
              </a:spcBef>
              <a:buFont typeface="Arial"/>
              <a:buChar char="•"/>
              <a:defRPr sz="2400" b="1" i="0" kern="1200">
                <a:solidFill>
                  <a:srgbClr val="16316B"/>
                </a:solidFill>
                <a:latin typeface="Arial Narrow"/>
                <a:ea typeface="+mn-ea"/>
                <a:cs typeface="Arial Narrow"/>
              </a:defRPr>
            </a:lvl3pPr>
            <a:lvl4pPr marL="16002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4pPr>
            <a:lvl5pPr marL="20574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400" dirty="0"/>
              <a:t>105 YEARS OF DOING GOOD IN THE WORLD</a:t>
            </a:r>
          </a:p>
        </p:txBody>
      </p:sp>
    </p:spTree>
    <p:extLst>
      <p:ext uri="{BB962C8B-B14F-4D97-AF65-F5344CB8AC3E}">
        <p14:creationId xmlns:p14="http://schemas.microsoft.com/office/powerpoint/2010/main" val="3352065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l="-138"/>
          <a:stretch/>
        </p:blipFill>
        <p:spPr>
          <a:xfrm>
            <a:off x="198796" y="1202267"/>
            <a:ext cx="8759597" cy="4744508"/>
          </a:xfrm>
        </p:spPr>
      </p:pic>
      <p:sp>
        <p:nvSpPr>
          <p:cNvPr id="7" name="Title 6"/>
          <p:cNvSpPr>
            <a:spLocks noGrp="1"/>
          </p:cNvSpPr>
          <p:nvPr>
            <p:ph type="title"/>
          </p:nvPr>
        </p:nvSpPr>
        <p:spPr>
          <a:xfrm>
            <a:off x="345416" y="192999"/>
            <a:ext cx="7391400" cy="487362"/>
          </a:xfrm>
        </p:spPr>
        <p:txBody>
          <a:bodyPr>
            <a:noAutofit/>
          </a:bodyPr>
          <a:lstStyle/>
          <a:p>
            <a:r>
              <a:rPr lang="en-US" altLang="en-US" sz="3200" b="0" cap="all" dirty="0">
                <a:latin typeface="Arial Narrow" pitchFamily="34" charset="0"/>
                <a:ea typeface="ＭＳ Ｐゴシック" pitchFamily="34" charset="-128"/>
              </a:rPr>
              <a:t>First Grant — 1930</a:t>
            </a:r>
            <a:endParaRPr lang="en-US" sz="3200" b="0" cap="all" dirty="0"/>
          </a:p>
        </p:txBody>
      </p:sp>
      <p:sp>
        <p:nvSpPr>
          <p:cNvPr id="2" name="Arrow: Up 1">
            <a:extLst>
              <a:ext uri="{FF2B5EF4-FFF2-40B4-BE49-F238E27FC236}">
                <a16:creationId xmlns:a16="http://schemas.microsoft.com/office/drawing/2014/main" id="{EA9B7C0C-D549-4106-BE2A-F0C50F31DF30}"/>
              </a:ext>
            </a:extLst>
          </p:cNvPr>
          <p:cNvSpPr/>
          <p:nvPr/>
        </p:nvSpPr>
        <p:spPr>
          <a:xfrm>
            <a:off x="4959047" y="5979477"/>
            <a:ext cx="484632" cy="685524"/>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Arrow: Up 2">
            <a:extLst>
              <a:ext uri="{FF2B5EF4-FFF2-40B4-BE49-F238E27FC236}">
                <a16:creationId xmlns:a16="http://schemas.microsoft.com/office/drawing/2014/main" id="{E267C77E-3C63-4585-A3B5-D2AD21A4CC8D}"/>
              </a:ext>
            </a:extLst>
          </p:cNvPr>
          <p:cNvSpPr/>
          <p:nvPr/>
        </p:nvSpPr>
        <p:spPr>
          <a:xfrm>
            <a:off x="3798800" y="5979477"/>
            <a:ext cx="484632" cy="685524"/>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63482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085207" y="994835"/>
            <a:ext cx="6983603" cy="4982103"/>
          </a:xfrm>
        </p:spPr>
      </p:pic>
      <p:sp>
        <p:nvSpPr>
          <p:cNvPr id="4" name="Title 3"/>
          <p:cNvSpPr>
            <a:spLocks noGrp="1"/>
          </p:cNvSpPr>
          <p:nvPr>
            <p:ph type="title"/>
          </p:nvPr>
        </p:nvSpPr>
        <p:spPr>
          <a:xfrm>
            <a:off x="357419" y="192999"/>
            <a:ext cx="7391400" cy="487362"/>
          </a:xfrm>
        </p:spPr>
        <p:txBody>
          <a:bodyPr>
            <a:noAutofit/>
          </a:bodyPr>
          <a:lstStyle/>
          <a:p>
            <a:r>
              <a:rPr lang="en-US" altLang="en-US" sz="3200" b="0" cap="all" dirty="0">
                <a:latin typeface="Arial Narrow" pitchFamily="34" charset="0"/>
                <a:ea typeface="ＭＳ Ｐゴシック" pitchFamily="34" charset="-128"/>
              </a:rPr>
              <a:t>Early Foundation Activities — 1930</a:t>
            </a:r>
            <a:r>
              <a:rPr lang="en-US" altLang="en-US" sz="3200" b="0" dirty="0">
                <a:latin typeface="Arial Narrow" pitchFamily="34" charset="0"/>
                <a:ea typeface="ＭＳ Ｐゴシック" pitchFamily="34" charset="-128"/>
              </a:rPr>
              <a:t>s</a:t>
            </a:r>
            <a:br>
              <a:rPr lang="en-US" altLang="en-US" sz="3200" b="0" cap="all" dirty="0">
                <a:latin typeface="Arial Narrow" pitchFamily="34" charset="0"/>
                <a:ea typeface="ＭＳ Ｐゴシック" pitchFamily="34" charset="-128"/>
              </a:rPr>
            </a:br>
            <a:endParaRPr lang="en-US" sz="3200" b="0" cap="all" dirty="0"/>
          </a:p>
        </p:txBody>
      </p:sp>
      <p:sp>
        <p:nvSpPr>
          <p:cNvPr id="5" name="Subtitle 2">
            <a:extLst>
              <a:ext uri="{FF2B5EF4-FFF2-40B4-BE49-F238E27FC236}">
                <a16:creationId xmlns:a16="http://schemas.microsoft.com/office/drawing/2014/main" id="{3DD10215-B24E-4D69-9217-3377F74BAD95}"/>
              </a:ext>
            </a:extLst>
          </p:cNvPr>
          <p:cNvSpPr txBox="1">
            <a:spLocks/>
          </p:cNvSpPr>
          <p:nvPr/>
        </p:nvSpPr>
        <p:spPr>
          <a:xfrm>
            <a:off x="5395617" y="6238875"/>
            <a:ext cx="3573577" cy="514350"/>
          </a:xfrm>
          <a:prstGeom prst="rect">
            <a:avLst/>
          </a:prstGeom>
        </p:spPr>
        <p:txBody>
          <a:bodyPr>
            <a:normAutofit/>
          </a:bodyPr>
          <a:lstStyle>
            <a:lvl1pPr marL="0" indent="0" algn="l" defTabSz="457200" rtl="0" eaLnBrk="1" latinLnBrk="0" hangingPunct="1">
              <a:spcBef>
                <a:spcPct val="20000"/>
              </a:spcBef>
              <a:buFontTx/>
              <a:buNone/>
              <a:defRPr sz="3200" b="1" i="0" kern="1200">
                <a:solidFill>
                  <a:srgbClr val="01B4E7"/>
                </a:solidFill>
                <a:latin typeface="Arial Narrow"/>
                <a:ea typeface="+mn-ea"/>
                <a:cs typeface="Arial Narrow"/>
              </a:defRPr>
            </a:lvl1pPr>
            <a:lvl2pPr marL="742950" indent="-285750" algn="l" defTabSz="457200" rtl="0" eaLnBrk="1" latinLnBrk="0" hangingPunct="1">
              <a:spcBef>
                <a:spcPct val="20000"/>
              </a:spcBef>
              <a:buFont typeface="Arial"/>
              <a:buChar char="–"/>
              <a:defRPr sz="2800" b="1" i="0" kern="1200">
                <a:solidFill>
                  <a:srgbClr val="16316B"/>
                </a:solidFill>
                <a:latin typeface="Arial Narrow"/>
                <a:ea typeface="+mn-ea"/>
                <a:cs typeface="Arial Narrow"/>
              </a:defRPr>
            </a:lvl2pPr>
            <a:lvl3pPr marL="1143000" indent="-228600" algn="l" defTabSz="457200" rtl="0" eaLnBrk="1" latinLnBrk="0" hangingPunct="1">
              <a:spcBef>
                <a:spcPct val="20000"/>
              </a:spcBef>
              <a:buFont typeface="Arial"/>
              <a:buChar char="•"/>
              <a:defRPr sz="2400" b="1" i="0" kern="1200">
                <a:solidFill>
                  <a:srgbClr val="16316B"/>
                </a:solidFill>
                <a:latin typeface="Arial Narrow"/>
                <a:ea typeface="+mn-ea"/>
                <a:cs typeface="Arial Narrow"/>
              </a:defRPr>
            </a:lvl3pPr>
            <a:lvl4pPr marL="16002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4pPr>
            <a:lvl5pPr marL="20574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400" dirty="0"/>
              <a:t>105 YEARS OF DOING GOOD IN THE WORLD</a:t>
            </a:r>
          </a:p>
        </p:txBody>
      </p:sp>
    </p:spTree>
    <p:extLst>
      <p:ext uri="{BB962C8B-B14F-4D97-AF65-F5344CB8AC3E}">
        <p14:creationId xmlns:p14="http://schemas.microsoft.com/office/powerpoint/2010/main" val="2954157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74498" y="-21416"/>
            <a:ext cx="4374793" cy="3054022"/>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1"/>
            <a:ext cx="4875433" cy="3234267"/>
          </a:xfrm>
          <a:prstGeom prst="rect">
            <a:avLst/>
          </a:prstGeom>
        </p:spPr>
      </p:pic>
      <p:pic>
        <p:nvPicPr>
          <p:cNvPr id="10" name="Content Placeholder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46647" y="-21416"/>
            <a:ext cx="1872673" cy="2842302"/>
          </a:xfrm>
          <a:prstGeom prst="rect">
            <a:avLst/>
          </a:prstGeom>
        </p:spPr>
      </p:pic>
      <p:sp>
        <p:nvSpPr>
          <p:cNvPr id="11" name="Rectangle 10"/>
          <p:cNvSpPr/>
          <p:nvPr/>
        </p:nvSpPr>
        <p:spPr>
          <a:xfrm>
            <a:off x="-3363" y="2692635"/>
            <a:ext cx="9144000" cy="541632"/>
          </a:xfrm>
          <a:prstGeom prst="rect">
            <a:avLst/>
          </a:prstGeom>
          <a:solidFill>
            <a:srgbClr val="00B4E7"/>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dirty="0">
              <a:solidFill>
                <a:srgbClr val="E7E7E8"/>
              </a:solidFill>
            </a:endParaRPr>
          </a:p>
        </p:txBody>
      </p:sp>
      <p:sp>
        <p:nvSpPr>
          <p:cNvPr id="12" name="Title 7"/>
          <p:cNvSpPr txBox="1">
            <a:spLocks/>
          </p:cNvSpPr>
          <p:nvPr/>
        </p:nvSpPr>
        <p:spPr>
          <a:xfrm>
            <a:off x="237066" y="2683398"/>
            <a:ext cx="8686800" cy="657087"/>
          </a:xfrm>
          <a:prstGeom prst="rect">
            <a:avLst/>
          </a:prstGeom>
          <a:noFill/>
          <a:effectLst/>
        </p:spPr>
        <p:txBody>
          <a:bodyPr lIns="0" tIns="0" rIns="0" bIns="0" anchor="t" anchorCtr="0">
            <a:noAutofit/>
          </a:bodyPr>
          <a:lstStyle>
            <a:lvl1pPr algn="l" defTabSz="457200" rtl="0" eaLnBrk="1" latinLnBrk="0" hangingPunct="1">
              <a:spcBef>
                <a:spcPct val="0"/>
              </a:spcBef>
              <a:buNone/>
              <a:defRPr sz="3600" b="0" i="0" kern="1200">
                <a:solidFill>
                  <a:schemeClr val="bg1"/>
                </a:solidFill>
                <a:latin typeface="Arial Narrow"/>
                <a:ea typeface="+mj-ea"/>
                <a:cs typeface="Arial Narrow"/>
              </a:defRPr>
            </a:lvl1pPr>
          </a:lstStyle>
          <a:p>
            <a:pPr algn="ctr"/>
            <a:r>
              <a:rPr lang="en-US" altLang="en-US" sz="3200" dirty="0">
                <a:latin typeface="Arial Narrow" pitchFamily="34" charset="0"/>
                <a:ea typeface="ＭＳ Ｐゴシック" pitchFamily="34" charset="-128"/>
              </a:rPr>
              <a:t>Programs</a:t>
            </a:r>
            <a:endParaRPr lang="en-US" sz="3200" dirty="0"/>
          </a:p>
        </p:txBody>
      </p:sp>
      <p:sp>
        <p:nvSpPr>
          <p:cNvPr id="13" name="Subtitle 2"/>
          <p:cNvSpPr txBox="1">
            <a:spLocks/>
          </p:cNvSpPr>
          <p:nvPr/>
        </p:nvSpPr>
        <p:spPr>
          <a:xfrm>
            <a:off x="2517775" y="6238875"/>
            <a:ext cx="6400800" cy="514350"/>
          </a:xfrm>
          <a:prstGeom prst="rect">
            <a:avLst/>
          </a:prstGeom>
        </p:spPr>
        <p:txBody>
          <a:bodyPr>
            <a:normAutofit/>
          </a:bodyPr>
          <a:lstStyle>
            <a:lvl1pPr marL="0" indent="0" algn="l" defTabSz="457200" rtl="0" eaLnBrk="1" latinLnBrk="0" hangingPunct="1">
              <a:spcBef>
                <a:spcPct val="20000"/>
              </a:spcBef>
              <a:buFontTx/>
              <a:buNone/>
              <a:defRPr sz="3200" b="1" i="0" kern="1200">
                <a:solidFill>
                  <a:srgbClr val="01B4E7"/>
                </a:solidFill>
                <a:latin typeface="Arial Narrow"/>
                <a:ea typeface="+mn-ea"/>
                <a:cs typeface="Arial Narrow"/>
              </a:defRPr>
            </a:lvl1pPr>
            <a:lvl2pPr marL="742950" indent="-285750" algn="l" defTabSz="457200" rtl="0" eaLnBrk="1" latinLnBrk="0" hangingPunct="1">
              <a:spcBef>
                <a:spcPct val="20000"/>
              </a:spcBef>
              <a:buFont typeface="Arial"/>
              <a:buChar char="–"/>
              <a:defRPr sz="2800" b="1" i="0" kern="1200">
                <a:solidFill>
                  <a:srgbClr val="16316B"/>
                </a:solidFill>
                <a:latin typeface="Arial Narrow"/>
                <a:ea typeface="+mn-ea"/>
                <a:cs typeface="Arial Narrow"/>
              </a:defRPr>
            </a:lvl2pPr>
            <a:lvl3pPr marL="1143000" indent="-228600" algn="l" defTabSz="457200" rtl="0" eaLnBrk="1" latinLnBrk="0" hangingPunct="1">
              <a:spcBef>
                <a:spcPct val="20000"/>
              </a:spcBef>
              <a:buFont typeface="Arial"/>
              <a:buChar char="•"/>
              <a:defRPr sz="2400" b="1" i="0" kern="1200">
                <a:solidFill>
                  <a:srgbClr val="16316B"/>
                </a:solidFill>
                <a:latin typeface="Arial Narrow"/>
                <a:ea typeface="+mn-ea"/>
                <a:cs typeface="Arial Narrow"/>
              </a:defRPr>
            </a:lvl3pPr>
            <a:lvl4pPr marL="16002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4pPr>
            <a:lvl5pPr marL="20574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400" dirty="0"/>
              <a:t>105 YEARS OF DOING GOOD IN THE WORLD</a:t>
            </a:r>
          </a:p>
        </p:txBody>
      </p:sp>
      <p:pic>
        <p:nvPicPr>
          <p:cNvPr id="14" name="Content Placeholder 10"/>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3234267"/>
            <a:ext cx="5740400" cy="2734734"/>
          </a:xfrm>
          <a:prstGeom prst="rect">
            <a:avLst/>
          </a:prstGeom>
        </p:spPr>
      </p:pic>
      <p:pic>
        <p:nvPicPr>
          <p:cNvPr id="9" name="Content Placeholder 10"/>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592376" y="3234267"/>
            <a:ext cx="4548261" cy="2734734"/>
          </a:xfrm>
          <a:prstGeom prst="rect">
            <a:avLst/>
          </a:prstGeom>
        </p:spPr>
      </p:pic>
    </p:spTree>
    <p:extLst>
      <p:ext uri="{BB962C8B-B14F-4D97-AF65-F5344CB8AC3E}">
        <p14:creationId xmlns:p14="http://schemas.microsoft.com/office/powerpoint/2010/main" val="627149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987777" y="959385"/>
            <a:ext cx="7182556" cy="4971924"/>
          </a:xfrm>
          <a:effectLst>
            <a:outerShdw blurRad="50800" dist="50800" dir="3960000" algn="t" rotWithShape="0">
              <a:prstClr val="black">
                <a:alpha val="40000"/>
              </a:prstClr>
            </a:outerShdw>
          </a:effectLst>
        </p:spPr>
      </p:pic>
      <p:sp>
        <p:nvSpPr>
          <p:cNvPr id="3" name="Title 2"/>
          <p:cNvSpPr>
            <a:spLocks noGrp="1"/>
          </p:cNvSpPr>
          <p:nvPr>
            <p:ph type="title"/>
          </p:nvPr>
        </p:nvSpPr>
        <p:spPr>
          <a:xfrm>
            <a:off x="357418" y="229283"/>
            <a:ext cx="8239125" cy="487362"/>
          </a:xfrm>
        </p:spPr>
        <p:txBody>
          <a:bodyPr>
            <a:noAutofit/>
          </a:bodyPr>
          <a:lstStyle/>
          <a:p>
            <a:r>
              <a:rPr lang="en-US" altLang="en-US" sz="2400" b="0" cap="all" spc="-20" dirty="0">
                <a:latin typeface="Arial Narrow" pitchFamily="34" charset="0"/>
                <a:ea typeface="ＭＳ Ｐゴシック" pitchFamily="34" charset="-128"/>
              </a:rPr>
              <a:t>First Program: Scholarships for Graduate Study — 1947</a:t>
            </a:r>
            <a:endParaRPr lang="en-US" sz="2400" b="0" cap="all" spc="-20" dirty="0"/>
          </a:p>
        </p:txBody>
      </p:sp>
      <p:sp>
        <p:nvSpPr>
          <p:cNvPr id="4" name="Subtitle 2">
            <a:extLst>
              <a:ext uri="{FF2B5EF4-FFF2-40B4-BE49-F238E27FC236}">
                <a16:creationId xmlns:a16="http://schemas.microsoft.com/office/drawing/2014/main" id="{CB2BDAA3-1F20-4223-A083-BF4EB80DB443}"/>
              </a:ext>
            </a:extLst>
          </p:cNvPr>
          <p:cNvSpPr txBox="1">
            <a:spLocks/>
          </p:cNvSpPr>
          <p:nvPr/>
        </p:nvSpPr>
        <p:spPr>
          <a:xfrm>
            <a:off x="5395617" y="6238875"/>
            <a:ext cx="3573577" cy="514350"/>
          </a:xfrm>
          <a:prstGeom prst="rect">
            <a:avLst/>
          </a:prstGeom>
        </p:spPr>
        <p:txBody>
          <a:bodyPr>
            <a:normAutofit/>
          </a:bodyPr>
          <a:lstStyle>
            <a:lvl1pPr marL="0" indent="0" algn="l" defTabSz="457200" rtl="0" eaLnBrk="1" latinLnBrk="0" hangingPunct="1">
              <a:spcBef>
                <a:spcPct val="20000"/>
              </a:spcBef>
              <a:buFontTx/>
              <a:buNone/>
              <a:defRPr sz="3200" b="1" i="0" kern="1200">
                <a:solidFill>
                  <a:srgbClr val="01B4E7"/>
                </a:solidFill>
                <a:latin typeface="Arial Narrow"/>
                <a:ea typeface="+mn-ea"/>
                <a:cs typeface="Arial Narrow"/>
              </a:defRPr>
            </a:lvl1pPr>
            <a:lvl2pPr marL="742950" indent="-285750" algn="l" defTabSz="457200" rtl="0" eaLnBrk="1" latinLnBrk="0" hangingPunct="1">
              <a:spcBef>
                <a:spcPct val="20000"/>
              </a:spcBef>
              <a:buFont typeface="Arial"/>
              <a:buChar char="–"/>
              <a:defRPr sz="2800" b="1" i="0" kern="1200">
                <a:solidFill>
                  <a:srgbClr val="16316B"/>
                </a:solidFill>
                <a:latin typeface="Arial Narrow"/>
                <a:ea typeface="+mn-ea"/>
                <a:cs typeface="Arial Narrow"/>
              </a:defRPr>
            </a:lvl2pPr>
            <a:lvl3pPr marL="1143000" indent="-228600" algn="l" defTabSz="457200" rtl="0" eaLnBrk="1" latinLnBrk="0" hangingPunct="1">
              <a:spcBef>
                <a:spcPct val="20000"/>
              </a:spcBef>
              <a:buFont typeface="Arial"/>
              <a:buChar char="•"/>
              <a:defRPr sz="2400" b="1" i="0" kern="1200">
                <a:solidFill>
                  <a:srgbClr val="16316B"/>
                </a:solidFill>
                <a:latin typeface="Arial Narrow"/>
                <a:ea typeface="+mn-ea"/>
                <a:cs typeface="Arial Narrow"/>
              </a:defRPr>
            </a:lvl3pPr>
            <a:lvl4pPr marL="16002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4pPr>
            <a:lvl5pPr marL="20574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400" dirty="0"/>
              <a:t>105 YEARS OF DOING GOOD IN THE WORLD</a:t>
            </a:r>
          </a:p>
        </p:txBody>
      </p:sp>
    </p:spTree>
    <p:extLst>
      <p:ext uri="{BB962C8B-B14F-4D97-AF65-F5344CB8AC3E}">
        <p14:creationId xmlns:p14="http://schemas.microsoft.com/office/powerpoint/2010/main" val="3935531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437880" y="832206"/>
            <a:ext cx="8263975" cy="5130209"/>
          </a:xfrm>
        </p:spPr>
      </p:pic>
      <p:sp>
        <p:nvSpPr>
          <p:cNvPr id="3" name="Title 2"/>
          <p:cNvSpPr>
            <a:spLocks noGrp="1"/>
          </p:cNvSpPr>
          <p:nvPr>
            <p:ph type="title"/>
          </p:nvPr>
        </p:nvSpPr>
        <p:spPr>
          <a:xfrm>
            <a:off x="366490" y="174857"/>
            <a:ext cx="7391400" cy="487362"/>
          </a:xfrm>
        </p:spPr>
        <p:txBody>
          <a:bodyPr>
            <a:noAutofit/>
          </a:bodyPr>
          <a:lstStyle/>
          <a:p>
            <a:r>
              <a:rPr lang="en-US" altLang="en-US" sz="3200" b="0" cap="all" dirty="0">
                <a:latin typeface="Arial Narrow" pitchFamily="34" charset="0"/>
                <a:ea typeface="ＭＳ Ｐゴシック" pitchFamily="34" charset="-128"/>
              </a:rPr>
              <a:t>Today’s Scholars</a:t>
            </a:r>
            <a:endParaRPr lang="en-US" sz="3200" b="0" cap="all" dirty="0"/>
          </a:p>
        </p:txBody>
      </p:sp>
      <p:sp>
        <p:nvSpPr>
          <p:cNvPr id="5" name="Subtitle 2">
            <a:extLst>
              <a:ext uri="{FF2B5EF4-FFF2-40B4-BE49-F238E27FC236}">
                <a16:creationId xmlns:a16="http://schemas.microsoft.com/office/drawing/2014/main" id="{AF03B728-896F-473A-A903-65C7ADD11772}"/>
              </a:ext>
            </a:extLst>
          </p:cNvPr>
          <p:cNvSpPr txBox="1">
            <a:spLocks/>
          </p:cNvSpPr>
          <p:nvPr/>
        </p:nvSpPr>
        <p:spPr>
          <a:xfrm>
            <a:off x="5395617" y="6238875"/>
            <a:ext cx="3573577" cy="514350"/>
          </a:xfrm>
          <a:prstGeom prst="rect">
            <a:avLst/>
          </a:prstGeom>
        </p:spPr>
        <p:txBody>
          <a:bodyPr>
            <a:normAutofit/>
          </a:bodyPr>
          <a:lstStyle>
            <a:lvl1pPr marL="0" indent="0" algn="l" defTabSz="457200" rtl="0" eaLnBrk="1" latinLnBrk="0" hangingPunct="1">
              <a:spcBef>
                <a:spcPct val="20000"/>
              </a:spcBef>
              <a:buFontTx/>
              <a:buNone/>
              <a:defRPr sz="3200" b="1" i="0" kern="1200">
                <a:solidFill>
                  <a:srgbClr val="01B4E7"/>
                </a:solidFill>
                <a:latin typeface="Arial Narrow"/>
                <a:ea typeface="+mn-ea"/>
                <a:cs typeface="Arial Narrow"/>
              </a:defRPr>
            </a:lvl1pPr>
            <a:lvl2pPr marL="742950" indent="-285750" algn="l" defTabSz="457200" rtl="0" eaLnBrk="1" latinLnBrk="0" hangingPunct="1">
              <a:spcBef>
                <a:spcPct val="20000"/>
              </a:spcBef>
              <a:buFont typeface="Arial"/>
              <a:buChar char="–"/>
              <a:defRPr sz="2800" b="1" i="0" kern="1200">
                <a:solidFill>
                  <a:srgbClr val="16316B"/>
                </a:solidFill>
                <a:latin typeface="Arial Narrow"/>
                <a:ea typeface="+mn-ea"/>
                <a:cs typeface="Arial Narrow"/>
              </a:defRPr>
            </a:lvl2pPr>
            <a:lvl3pPr marL="1143000" indent="-228600" algn="l" defTabSz="457200" rtl="0" eaLnBrk="1" latinLnBrk="0" hangingPunct="1">
              <a:spcBef>
                <a:spcPct val="20000"/>
              </a:spcBef>
              <a:buFont typeface="Arial"/>
              <a:buChar char="•"/>
              <a:defRPr sz="2400" b="1" i="0" kern="1200">
                <a:solidFill>
                  <a:srgbClr val="16316B"/>
                </a:solidFill>
                <a:latin typeface="Arial Narrow"/>
                <a:ea typeface="+mn-ea"/>
                <a:cs typeface="Arial Narrow"/>
              </a:defRPr>
            </a:lvl3pPr>
            <a:lvl4pPr marL="16002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4pPr>
            <a:lvl5pPr marL="20574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400" dirty="0"/>
              <a:t>105 YEARS OF DOING GOOD IN THE WORLD</a:t>
            </a:r>
          </a:p>
        </p:txBody>
      </p:sp>
    </p:spTree>
    <p:extLst>
      <p:ext uri="{BB962C8B-B14F-4D97-AF65-F5344CB8AC3E}">
        <p14:creationId xmlns:p14="http://schemas.microsoft.com/office/powerpoint/2010/main" val="3805594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l="-1"/>
          <a:stretch/>
        </p:blipFill>
        <p:spPr>
          <a:xfrm>
            <a:off x="0" y="1135290"/>
            <a:ext cx="3712307" cy="4829898"/>
          </a:xfrm>
        </p:spPr>
      </p:pic>
      <p:pic>
        <p:nvPicPr>
          <p:cNvPr id="7" name="Content Placeholder 6"/>
          <p:cNvPicPr>
            <a:picLocks noGrp="1" noChangeAspect="1"/>
          </p:cNvPicPr>
          <p:nvPr>
            <p:ph sz="half" idx="2"/>
          </p:nvPr>
        </p:nvPicPr>
        <p:blipFill rotWithShape="1">
          <a:blip r:embed="rId4" cstate="email">
            <a:extLst>
              <a:ext uri="{28A0092B-C50C-407E-A947-70E740481C1C}">
                <a14:useLocalDpi xmlns:a14="http://schemas.microsoft.com/office/drawing/2010/main"/>
              </a:ext>
            </a:extLst>
          </a:blip>
          <a:srcRect/>
          <a:stretch/>
        </p:blipFill>
        <p:spPr>
          <a:xfrm>
            <a:off x="3771490" y="1135290"/>
            <a:ext cx="5372510" cy="4829898"/>
          </a:xfrm>
        </p:spPr>
      </p:pic>
      <p:sp>
        <p:nvSpPr>
          <p:cNvPr id="3" name="Title 2"/>
          <p:cNvSpPr>
            <a:spLocks noGrp="1"/>
          </p:cNvSpPr>
          <p:nvPr>
            <p:ph type="title"/>
          </p:nvPr>
        </p:nvSpPr>
        <p:spPr>
          <a:xfrm>
            <a:off x="357419" y="192999"/>
            <a:ext cx="7391400" cy="487362"/>
          </a:xfrm>
        </p:spPr>
        <p:txBody>
          <a:bodyPr>
            <a:noAutofit/>
          </a:bodyPr>
          <a:lstStyle/>
          <a:p>
            <a:r>
              <a:rPr lang="en-US" altLang="en-US" sz="3200" b="0" cap="all" dirty="0">
                <a:latin typeface="Arial Narrow" pitchFamily="34" charset="0"/>
                <a:ea typeface="ＭＳ Ｐゴシック" pitchFamily="34" charset="-128"/>
              </a:rPr>
              <a:t>Matching Grants</a:t>
            </a:r>
            <a:endParaRPr lang="en-US" sz="3200" b="0" cap="all" dirty="0"/>
          </a:p>
        </p:txBody>
      </p:sp>
      <p:sp>
        <p:nvSpPr>
          <p:cNvPr id="5" name="Subtitle 2">
            <a:extLst>
              <a:ext uri="{FF2B5EF4-FFF2-40B4-BE49-F238E27FC236}">
                <a16:creationId xmlns:a16="http://schemas.microsoft.com/office/drawing/2014/main" id="{ED736DF2-2740-4CF2-A8B3-CACFD8C708F4}"/>
              </a:ext>
            </a:extLst>
          </p:cNvPr>
          <p:cNvSpPr txBox="1">
            <a:spLocks/>
          </p:cNvSpPr>
          <p:nvPr/>
        </p:nvSpPr>
        <p:spPr>
          <a:xfrm>
            <a:off x="5395617" y="6238875"/>
            <a:ext cx="3573577" cy="514350"/>
          </a:xfrm>
          <a:prstGeom prst="rect">
            <a:avLst/>
          </a:prstGeom>
        </p:spPr>
        <p:txBody>
          <a:bodyPr>
            <a:normAutofit/>
          </a:bodyPr>
          <a:lstStyle>
            <a:lvl1pPr marL="0" indent="0" algn="l" defTabSz="457200" rtl="0" eaLnBrk="1" latinLnBrk="0" hangingPunct="1">
              <a:spcBef>
                <a:spcPct val="20000"/>
              </a:spcBef>
              <a:buFontTx/>
              <a:buNone/>
              <a:defRPr sz="3200" b="1" i="0" kern="1200">
                <a:solidFill>
                  <a:srgbClr val="01B4E7"/>
                </a:solidFill>
                <a:latin typeface="Arial Narrow"/>
                <a:ea typeface="+mn-ea"/>
                <a:cs typeface="Arial Narrow"/>
              </a:defRPr>
            </a:lvl1pPr>
            <a:lvl2pPr marL="742950" indent="-285750" algn="l" defTabSz="457200" rtl="0" eaLnBrk="1" latinLnBrk="0" hangingPunct="1">
              <a:spcBef>
                <a:spcPct val="20000"/>
              </a:spcBef>
              <a:buFont typeface="Arial"/>
              <a:buChar char="–"/>
              <a:defRPr sz="2800" b="1" i="0" kern="1200">
                <a:solidFill>
                  <a:srgbClr val="16316B"/>
                </a:solidFill>
                <a:latin typeface="Arial Narrow"/>
                <a:ea typeface="+mn-ea"/>
                <a:cs typeface="Arial Narrow"/>
              </a:defRPr>
            </a:lvl2pPr>
            <a:lvl3pPr marL="1143000" indent="-228600" algn="l" defTabSz="457200" rtl="0" eaLnBrk="1" latinLnBrk="0" hangingPunct="1">
              <a:spcBef>
                <a:spcPct val="20000"/>
              </a:spcBef>
              <a:buFont typeface="Arial"/>
              <a:buChar char="•"/>
              <a:defRPr sz="2400" b="1" i="0" kern="1200">
                <a:solidFill>
                  <a:srgbClr val="16316B"/>
                </a:solidFill>
                <a:latin typeface="Arial Narrow"/>
                <a:ea typeface="+mn-ea"/>
                <a:cs typeface="Arial Narrow"/>
              </a:defRPr>
            </a:lvl3pPr>
            <a:lvl4pPr marL="16002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4pPr>
            <a:lvl5pPr marL="20574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400" dirty="0"/>
              <a:t>105 YEARS OF DOING GOOD IN THE WORLD</a:t>
            </a:r>
          </a:p>
        </p:txBody>
      </p:sp>
    </p:spTree>
    <p:extLst>
      <p:ext uri="{BB962C8B-B14F-4D97-AF65-F5344CB8AC3E}">
        <p14:creationId xmlns:p14="http://schemas.microsoft.com/office/powerpoint/2010/main" val="482267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8348" y="211141"/>
            <a:ext cx="8130746" cy="487362"/>
          </a:xfrm>
        </p:spPr>
        <p:txBody>
          <a:bodyPr>
            <a:noAutofit/>
          </a:bodyPr>
          <a:lstStyle/>
          <a:p>
            <a:r>
              <a:rPr lang="en-US" altLang="en-US" sz="2800" b="0" cap="all" spc="-40" dirty="0">
                <a:latin typeface="Arial Narrow" pitchFamily="34" charset="0"/>
                <a:ea typeface="ＭＳ Ｐゴシック" pitchFamily="34" charset="-128"/>
              </a:rPr>
              <a:t>Health, Hunger, and Humanity (3-H) Grants — 1978</a:t>
            </a:r>
            <a:br>
              <a:rPr lang="en-US" altLang="en-US" sz="2800" b="0" cap="all" spc="-40" dirty="0">
                <a:latin typeface="Arial Narrow" pitchFamily="34" charset="0"/>
                <a:ea typeface="ＭＳ Ｐゴシック" pitchFamily="34" charset="-128"/>
              </a:rPr>
            </a:br>
            <a:endParaRPr lang="en-US" sz="2800" b="0" cap="all" spc="-40" dirty="0"/>
          </a:p>
        </p:txBody>
      </p:sp>
      <p:pic>
        <p:nvPicPr>
          <p:cNvPr id="5" name="Content Placeholder 4"/>
          <p:cNvPicPr>
            <a:picLocks noGrp="1" noChangeAspect="1"/>
          </p:cNvPicPr>
          <p:nvPr>
            <p:ph sz="half" idx="11"/>
          </p:nvPr>
        </p:nvPicPr>
        <p:blipFill>
          <a:blip r:embed="rId3" cstate="email">
            <a:extLst>
              <a:ext uri="{28A0092B-C50C-407E-A947-70E740481C1C}">
                <a14:useLocalDpi xmlns:a14="http://schemas.microsoft.com/office/drawing/2010/main"/>
              </a:ext>
            </a:extLst>
          </a:blip>
          <a:stretch>
            <a:fillRect/>
          </a:stretch>
        </p:blipFill>
        <p:spPr>
          <a:xfrm>
            <a:off x="2055092" y="1030713"/>
            <a:ext cx="5034785" cy="4943680"/>
          </a:xfrm>
        </p:spPr>
      </p:pic>
      <p:sp>
        <p:nvSpPr>
          <p:cNvPr id="6" name="Subtitle 2">
            <a:extLst>
              <a:ext uri="{FF2B5EF4-FFF2-40B4-BE49-F238E27FC236}">
                <a16:creationId xmlns:a16="http://schemas.microsoft.com/office/drawing/2014/main" id="{E22204BE-DC50-42A6-BCC7-FD473DA8997A}"/>
              </a:ext>
            </a:extLst>
          </p:cNvPr>
          <p:cNvSpPr txBox="1">
            <a:spLocks/>
          </p:cNvSpPr>
          <p:nvPr/>
        </p:nvSpPr>
        <p:spPr>
          <a:xfrm>
            <a:off x="5395617" y="6238875"/>
            <a:ext cx="3573577" cy="514350"/>
          </a:xfrm>
          <a:prstGeom prst="rect">
            <a:avLst/>
          </a:prstGeom>
        </p:spPr>
        <p:txBody>
          <a:bodyPr>
            <a:normAutofit/>
          </a:bodyPr>
          <a:lstStyle>
            <a:lvl1pPr marL="0" indent="0" algn="l" defTabSz="457200" rtl="0" eaLnBrk="1" latinLnBrk="0" hangingPunct="1">
              <a:spcBef>
                <a:spcPct val="20000"/>
              </a:spcBef>
              <a:buFontTx/>
              <a:buNone/>
              <a:defRPr sz="3200" b="1" i="0" kern="1200">
                <a:solidFill>
                  <a:srgbClr val="01B4E7"/>
                </a:solidFill>
                <a:latin typeface="Arial Narrow"/>
                <a:ea typeface="+mn-ea"/>
                <a:cs typeface="Arial Narrow"/>
              </a:defRPr>
            </a:lvl1pPr>
            <a:lvl2pPr marL="742950" indent="-285750" algn="l" defTabSz="457200" rtl="0" eaLnBrk="1" latinLnBrk="0" hangingPunct="1">
              <a:spcBef>
                <a:spcPct val="20000"/>
              </a:spcBef>
              <a:buFont typeface="Arial"/>
              <a:buChar char="–"/>
              <a:defRPr sz="2800" b="1" i="0" kern="1200">
                <a:solidFill>
                  <a:srgbClr val="16316B"/>
                </a:solidFill>
                <a:latin typeface="Arial Narrow"/>
                <a:ea typeface="+mn-ea"/>
                <a:cs typeface="Arial Narrow"/>
              </a:defRPr>
            </a:lvl2pPr>
            <a:lvl3pPr marL="1143000" indent="-228600" algn="l" defTabSz="457200" rtl="0" eaLnBrk="1" latinLnBrk="0" hangingPunct="1">
              <a:spcBef>
                <a:spcPct val="20000"/>
              </a:spcBef>
              <a:buFont typeface="Arial"/>
              <a:buChar char="•"/>
              <a:defRPr sz="2400" b="1" i="0" kern="1200">
                <a:solidFill>
                  <a:srgbClr val="16316B"/>
                </a:solidFill>
                <a:latin typeface="Arial Narrow"/>
                <a:ea typeface="+mn-ea"/>
                <a:cs typeface="Arial Narrow"/>
              </a:defRPr>
            </a:lvl3pPr>
            <a:lvl4pPr marL="16002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4pPr>
            <a:lvl5pPr marL="20574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400" dirty="0"/>
              <a:t>105 YEARS OF DOING GOOD IN THE WORLD</a:t>
            </a:r>
          </a:p>
        </p:txBody>
      </p:sp>
    </p:spTree>
    <p:extLst>
      <p:ext uri="{BB962C8B-B14F-4D97-AF65-F5344CB8AC3E}">
        <p14:creationId xmlns:p14="http://schemas.microsoft.com/office/powerpoint/2010/main" val="3950542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8347" y="192999"/>
            <a:ext cx="8185665" cy="487362"/>
          </a:xfrm>
        </p:spPr>
        <p:txBody>
          <a:bodyPr>
            <a:noAutofit/>
          </a:bodyPr>
          <a:lstStyle/>
          <a:p>
            <a:r>
              <a:rPr lang="en-US" altLang="en-US" sz="3200" b="0" cap="all" dirty="0">
                <a:latin typeface="Arial Narrow" pitchFamily="34" charset="0"/>
                <a:ea typeface="ＭＳ Ｐゴシック" pitchFamily="34" charset="-128"/>
              </a:rPr>
              <a:t>Health, Hunger, and Humanity (3-H)</a:t>
            </a:r>
            <a:endParaRPr lang="en-US" sz="3200" b="0" cap="all" dirty="0"/>
          </a:p>
        </p:txBody>
      </p:sp>
      <p:pic>
        <p:nvPicPr>
          <p:cNvPr id="6" name="Content Placeholder 5"/>
          <p:cNvPicPr>
            <a:picLocks noGrp="1" noChangeAspect="1"/>
          </p:cNvPicPr>
          <p:nvPr>
            <p:ph sz="half" idx="11"/>
          </p:nvPr>
        </p:nvPicPr>
        <p:blipFill rotWithShape="1">
          <a:blip r:embed="rId3" cstate="email">
            <a:extLst>
              <a:ext uri="{28A0092B-C50C-407E-A947-70E740481C1C}">
                <a14:useLocalDpi xmlns:a14="http://schemas.microsoft.com/office/drawing/2010/main"/>
              </a:ext>
            </a:extLst>
          </a:blip>
          <a:srcRect/>
          <a:stretch/>
        </p:blipFill>
        <p:spPr>
          <a:xfrm>
            <a:off x="4055532" y="1600200"/>
            <a:ext cx="5054599" cy="3826903"/>
          </a:xfrm>
        </p:spPr>
      </p:pic>
      <p:pic>
        <p:nvPicPr>
          <p:cNvPr id="9" name="Content Placeholder 4"/>
          <p:cNvPicPr>
            <a:picLocks noGrp="1" noChangeAspect="1"/>
          </p:cNvPicPr>
          <p:nvPr>
            <p:ph sz="half" idx="12"/>
          </p:nvPr>
        </p:nvPicPr>
        <p:blipFill rotWithShape="1">
          <a:blip r:embed="rId4" cstate="email">
            <a:extLst>
              <a:ext uri="{28A0092B-C50C-407E-A947-70E740481C1C}">
                <a14:useLocalDpi xmlns:a14="http://schemas.microsoft.com/office/drawing/2010/main"/>
              </a:ext>
            </a:extLst>
          </a:blip>
          <a:srcRect/>
          <a:stretch/>
        </p:blipFill>
        <p:spPr>
          <a:xfrm>
            <a:off x="0" y="1600200"/>
            <a:ext cx="3986225" cy="3826903"/>
          </a:xfrm>
        </p:spPr>
      </p:pic>
      <p:sp>
        <p:nvSpPr>
          <p:cNvPr id="5" name="Subtitle 2">
            <a:extLst>
              <a:ext uri="{FF2B5EF4-FFF2-40B4-BE49-F238E27FC236}">
                <a16:creationId xmlns:a16="http://schemas.microsoft.com/office/drawing/2014/main" id="{1071F8AF-5CD5-4936-8E81-BF6BF0D53F63}"/>
              </a:ext>
            </a:extLst>
          </p:cNvPr>
          <p:cNvSpPr txBox="1">
            <a:spLocks/>
          </p:cNvSpPr>
          <p:nvPr/>
        </p:nvSpPr>
        <p:spPr>
          <a:xfrm>
            <a:off x="5395617" y="6238875"/>
            <a:ext cx="3573577" cy="514350"/>
          </a:xfrm>
          <a:prstGeom prst="rect">
            <a:avLst/>
          </a:prstGeom>
        </p:spPr>
        <p:txBody>
          <a:bodyPr>
            <a:normAutofit/>
          </a:bodyPr>
          <a:lstStyle>
            <a:lvl1pPr marL="0" indent="0" algn="l" defTabSz="457200" rtl="0" eaLnBrk="1" latinLnBrk="0" hangingPunct="1">
              <a:spcBef>
                <a:spcPct val="20000"/>
              </a:spcBef>
              <a:buFontTx/>
              <a:buNone/>
              <a:defRPr sz="3200" b="1" i="0" kern="1200">
                <a:solidFill>
                  <a:srgbClr val="01B4E7"/>
                </a:solidFill>
                <a:latin typeface="Arial Narrow"/>
                <a:ea typeface="+mn-ea"/>
                <a:cs typeface="Arial Narrow"/>
              </a:defRPr>
            </a:lvl1pPr>
            <a:lvl2pPr marL="742950" indent="-285750" algn="l" defTabSz="457200" rtl="0" eaLnBrk="1" latinLnBrk="0" hangingPunct="1">
              <a:spcBef>
                <a:spcPct val="20000"/>
              </a:spcBef>
              <a:buFont typeface="Arial"/>
              <a:buChar char="–"/>
              <a:defRPr sz="2800" b="1" i="0" kern="1200">
                <a:solidFill>
                  <a:srgbClr val="16316B"/>
                </a:solidFill>
                <a:latin typeface="Arial Narrow"/>
                <a:ea typeface="+mn-ea"/>
                <a:cs typeface="Arial Narrow"/>
              </a:defRPr>
            </a:lvl2pPr>
            <a:lvl3pPr marL="1143000" indent="-228600" algn="l" defTabSz="457200" rtl="0" eaLnBrk="1" latinLnBrk="0" hangingPunct="1">
              <a:spcBef>
                <a:spcPct val="20000"/>
              </a:spcBef>
              <a:buFont typeface="Arial"/>
              <a:buChar char="•"/>
              <a:defRPr sz="2400" b="1" i="0" kern="1200">
                <a:solidFill>
                  <a:srgbClr val="16316B"/>
                </a:solidFill>
                <a:latin typeface="Arial Narrow"/>
                <a:ea typeface="+mn-ea"/>
                <a:cs typeface="Arial Narrow"/>
              </a:defRPr>
            </a:lvl3pPr>
            <a:lvl4pPr marL="16002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4pPr>
            <a:lvl5pPr marL="20574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400" dirty="0"/>
              <a:t>105 YEARS OF DOING GOOD IN THE WORLD</a:t>
            </a:r>
          </a:p>
        </p:txBody>
      </p:sp>
    </p:spTree>
    <p:extLst>
      <p:ext uri="{BB962C8B-B14F-4D97-AF65-F5344CB8AC3E}">
        <p14:creationId xmlns:p14="http://schemas.microsoft.com/office/powerpoint/2010/main" val="1963353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e the source image">
            <a:extLst>
              <a:ext uri="{FF2B5EF4-FFF2-40B4-BE49-F238E27FC236}">
                <a16:creationId xmlns:a16="http://schemas.microsoft.com/office/drawing/2014/main" id="{5E094CBC-440B-4F67-BBB3-03F6842DC137}"/>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3077926" y="2133889"/>
            <a:ext cx="2988149" cy="1160327"/>
          </a:xfrm>
          <a:prstGeom prst="rect">
            <a:avLst/>
          </a:prstGeom>
          <a:noFill/>
          <a:ln>
            <a:noFill/>
          </a:ln>
        </p:spPr>
      </p:pic>
      <p:pic>
        <p:nvPicPr>
          <p:cNvPr id="3" name="Picture 2" descr="Children at Dharmarama Kanishta Vidyalaya School in Ahangama, Sri Lanka. ">
            <a:extLst>
              <a:ext uri="{FF2B5EF4-FFF2-40B4-BE49-F238E27FC236}">
                <a16:creationId xmlns:a16="http://schemas.microsoft.com/office/drawing/2014/main" id="{19CF5CCA-7DDE-4758-97FD-FE18873BDD66}"/>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895547" y="3600449"/>
            <a:ext cx="3676454" cy="2319583"/>
          </a:xfrm>
          <a:prstGeom prst="rect">
            <a:avLst/>
          </a:prstGeom>
          <a:noFill/>
          <a:ln>
            <a:noFill/>
          </a:ln>
        </p:spPr>
      </p:pic>
      <p:pic>
        <p:nvPicPr>
          <p:cNvPr id="4" name="Picture 3" descr="General Secretary John Hewko provides an update on activities throughout the organization during the past year during the RI Convention in Bangkok, Thailand.">
            <a:extLst>
              <a:ext uri="{FF2B5EF4-FFF2-40B4-BE49-F238E27FC236}">
                <a16:creationId xmlns:a16="http://schemas.microsoft.com/office/drawing/2014/main" id="{DC6DB4B9-ADC3-4938-B7C4-23FB7E226AF3}"/>
              </a:ext>
            </a:extLst>
          </p:cNvPr>
          <p:cNvPicPr/>
          <p:nvPr/>
        </p:nvPicPr>
        <p:blipFill>
          <a:blip r:embed="rId5">
            <a:extLst>
              <a:ext uri="{28A0092B-C50C-407E-A947-70E740481C1C}">
                <a14:useLocalDpi xmlns:a14="http://schemas.microsoft.com/office/drawing/2010/main"/>
              </a:ext>
            </a:extLst>
          </a:blip>
          <a:srcRect/>
          <a:stretch>
            <a:fillRect/>
          </a:stretch>
        </p:blipFill>
        <p:spPr bwMode="auto">
          <a:xfrm>
            <a:off x="4572001" y="3600451"/>
            <a:ext cx="3403075" cy="2319581"/>
          </a:xfrm>
          <a:prstGeom prst="rect">
            <a:avLst/>
          </a:prstGeom>
          <a:noFill/>
          <a:ln>
            <a:noFill/>
          </a:ln>
        </p:spPr>
      </p:pic>
      <p:sp>
        <p:nvSpPr>
          <p:cNvPr id="5" name="Title 4">
            <a:extLst>
              <a:ext uri="{FF2B5EF4-FFF2-40B4-BE49-F238E27FC236}">
                <a16:creationId xmlns:a16="http://schemas.microsoft.com/office/drawing/2014/main" id="{06DAFE73-9688-496A-BF89-39E4945E6C0B}"/>
              </a:ext>
            </a:extLst>
          </p:cNvPr>
          <p:cNvSpPr>
            <a:spLocks noGrp="1"/>
          </p:cNvSpPr>
          <p:nvPr>
            <p:ph type="title"/>
          </p:nvPr>
        </p:nvSpPr>
        <p:spPr>
          <a:xfrm>
            <a:off x="203828" y="70651"/>
            <a:ext cx="8853675" cy="1593449"/>
          </a:xfrm>
        </p:spPr>
        <p:txBody>
          <a:bodyPr>
            <a:normAutofit fontScale="90000"/>
          </a:bodyPr>
          <a:lstStyle/>
          <a:p>
            <a:pPr algn="ctr"/>
            <a:r>
              <a:rPr lang="en-US" sz="3000" b="1" dirty="0">
                <a:latin typeface="Tahoma" panose="020B0604030504040204" pitchFamily="34" charset="0"/>
                <a:ea typeface="Tahoma" panose="020B0604030504040204" pitchFamily="34" charset="0"/>
                <a:cs typeface="Tahoma" panose="020B0604030504040204" pitchFamily="34" charset="0"/>
              </a:rPr>
              <a:t>District 7620</a:t>
            </a:r>
            <a:br>
              <a:rPr lang="en-US" sz="3300" b="1" dirty="0">
                <a:latin typeface="Tahoma" panose="020B0604030504040204" pitchFamily="34" charset="0"/>
                <a:ea typeface="Tahoma" panose="020B0604030504040204" pitchFamily="34" charset="0"/>
                <a:cs typeface="Tahoma" panose="020B0604030504040204" pitchFamily="34" charset="0"/>
              </a:rPr>
            </a:br>
            <a:r>
              <a:rPr lang="en-US" sz="2400" b="1" dirty="0">
                <a:latin typeface="Tahoma" panose="020B0604030504040204" pitchFamily="34" charset="0"/>
                <a:ea typeface="Tahoma" panose="020B0604030504040204" pitchFamily="34" charset="0"/>
                <a:cs typeface="Tahoma" panose="020B0604030504040204" pitchFamily="34" charset="0"/>
              </a:rPr>
              <a:t>TRF Learning Series </a:t>
            </a:r>
            <a:br>
              <a:rPr lang="en-US" sz="2400" b="1" dirty="0">
                <a:latin typeface="Tahoma" panose="020B0604030504040204" pitchFamily="34" charset="0"/>
                <a:ea typeface="Tahoma" panose="020B0604030504040204" pitchFamily="34" charset="0"/>
                <a:cs typeface="Tahoma" panose="020B0604030504040204" pitchFamily="34" charset="0"/>
              </a:rPr>
            </a:br>
            <a:r>
              <a:rPr lang="en-US" sz="3300" b="1" dirty="0">
                <a:latin typeface="Tahoma" panose="020B0604030504040204" pitchFamily="34" charset="0"/>
                <a:ea typeface="Tahoma" panose="020B0604030504040204" pitchFamily="34" charset="0"/>
                <a:cs typeface="Tahoma" panose="020B0604030504040204" pitchFamily="34" charset="0"/>
              </a:rPr>
              <a:t>Chapter I - The First Century Of TRF History</a:t>
            </a:r>
            <a:endParaRPr lang="en-US" sz="2325" dirty="0"/>
          </a:p>
        </p:txBody>
      </p:sp>
      <p:sp>
        <p:nvSpPr>
          <p:cNvPr id="16" name="TextBox 15">
            <a:extLst>
              <a:ext uri="{FF2B5EF4-FFF2-40B4-BE49-F238E27FC236}">
                <a16:creationId xmlns:a16="http://schemas.microsoft.com/office/drawing/2014/main" id="{CE4B8F7C-29C6-4830-969B-19270C2692AB}"/>
              </a:ext>
            </a:extLst>
          </p:cNvPr>
          <p:cNvSpPr txBox="1"/>
          <p:nvPr/>
        </p:nvSpPr>
        <p:spPr>
          <a:xfrm>
            <a:off x="203827" y="2647885"/>
            <a:ext cx="1486949" cy="646331"/>
          </a:xfrm>
          <a:prstGeom prst="rect">
            <a:avLst/>
          </a:prstGeom>
          <a:noFill/>
        </p:spPr>
        <p:txBody>
          <a:bodyPr wrap="square">
            <a:spAutoFit/>
          </a:bodyPr>
          <a:lstStyle/>
          <a:p>
            <a:pPr algn="ctr"/>
            <a:br>
              <a:rPr lang="en-US" sz="1800" b="1" dirty="0">
                <a:solidFill>
                  <a:srgbClr val="39424A"/>
                </a:solidFill>
                <a:latin typeface="Open Sans" panose="020B0606030504020204" pitchFamily="34" charset="0"/>
              </a:rPr>
            </a:br>
            <a:endParaRPr lang="en-US" sz="1800" b="1" dirty="0">
              <a:solidFill>
                <a:srgbClr val="39424A"/>
              </a:solidFill>
              <a:latin typeface="Open Sans" panose="020B0606030504020204" pitchFamily="34" charset="0"/>
            </a:endParaRPr>
          </a:p>
        </p:txBody>
      </p:sp>
      <p:pic>
        <p:nvPicPr>
          <p:cNvPr id="8" name="Picture 7">
            <a:extLst>
              <a:ext uri="{FF2B5EF4-FFF2-40B4-BE49-F238E27FC236}">
                <a16:creationId xmlns:a16="http://schemas.microsoft.com/office/drawing/2014/main" id="{3C67AA01-E148-4EB0-A3C3-F7210DDA1C9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9209" y="2115034"/>
            <a:ext cx="976184" cy="984848"/>
          </a:xfrm>
          <a:prstGeom prst="rect">
            <a:avLst/>
          </a:prstGeom>
        </p:spPr>
      </p:pic>
      <p:sp>
        <p:nvSpPr>
          <p:cNvPr id="9" name="Subtitle 2">
            <a:extLst>
              <a:ext uri="{FF2B5EF4-FFF2-40B4-BE49-F238E27FC236}">
                <a16:creationId xmlns:a16="http://schemas.microsoft.com/office/drawing/2014/main" id="{01E8A55B-1609-4402-9E2B-FE7C8F00EB50}"/>
              </a:ext>
            </a:extLst>
          </p:cNvPr>
          <p:cNvSpPr txBox="1">
            <a:spLocks/>
          </p:cNvSpPr>
          <p:nvPr/>
        </p:nvSpPr>
        <p:spPr>
          <a:xfrm>
            <a:off x="5395617" y="6238875"/>
            <a:ext cx="3573577" cy="514350"/>
          </a:xfrm>
          <a:prstGeom prst="rect">
            <a:avLst/>
          </a:prstGeom>
        </p:spPr>
        <p:txBody>
          <a:bodyPr>
            <a:normAutofit/>
          </a:bodyPr>
          <a:lstStyle>
            <a:lvl1pPr marL="0" indent="0" algn="l" defTabSz="457200" rtl="0" eaLnBrk="1" latinLnBrk="0" hangingPunct="1">
              <a:spcBef>
                <a:spcPct val="20000"/>
              </a:spcBef>
              <a:buFontTx/>
              <a:buNone/>
              <a:defRPr sz="3200" b="1" i="0" kern="1200">
                <a:solidFill>
                  <a:srgbClr val="01B4E7"/>
                </a:solidFill>
                <a:latin typeface="Arial Narrow"/>
                <a:ea typeface="+mn-ea"/>
                <a:cs typeface="Arial Narrow"/>
              </a:defRPr>
            </a:lvl1pPr>
            <a:lvl2pPr marL="742950" indent="-285750" algn="l" defTabSz="457200" rtl="0" eaLnBrk="1" latinLnBrk="0" hangingPunct="1">
              <a:spcBef>
                <a:spcPct val="20000"/>
              </a:spcBef>
              <a:buFont typeface="Arial"/>
              <a:buChar char="–"/>
              <a:defRPr sz="2800" b="1" i="0" kern="1200">
                <a:solidFill>
                  <a:srgbClr val="16316B"/>
                </a:solidFill>
                <a:latin typeface="Arial Narrow"/>
                <a:ea typeface="+mn-ea"/>
                <a:cs typeface="Arial Narrow"/>
              </a:defRPr>
            </a:lvl2pPr>
            <a:lvl3pPr marL="1143000" indent="-228600" algn="l" defTabSz="457200" rtl="0" eaLnBrk="1" latinLnBrk="0" hangingPunct="1">
              <a:spcBef>
                <a:spcPct val="20000"/>
              </a:spcBef>
              <a:buFont typeface="Arial"/>
              <a:buChar char="•"/>
              <a:defRPr sz="2400" b="1" i="0" kern="1200">
                <a:solidFill>
                  <a:srgbClr val="16316B"/>
                </a:solidFill>
                <a:latin typeface="Arial Narrow"/>
                <a:ea typeface="+mn-ea"/>
                <a:cs typeface="Arial Narrow"/>
              </a:defRPr>
            </a:lvl3pPr>
            <a:lvl4pPr marL="16002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4pPr>
            <a:lvl5pPr marL="20574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400" dirty="0"/>
              <a:t>105 YEARS OF DOING GOOD IN THE WORLD</a:t>
            </a:r>
          </a:p>
        </p:txBody>
      </p:sp>
    </p:spTree>
    <p:extLst>
      <p:ext uri="{BB962C8B-B14F-4D97-AF65-F5344CB8AC3E}">
        <p14:creationId xmlns:p14="http://schemas.microsoft.com/office/powerpoint/2010/main" val="3203257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4"/>
          <p:cNvPicPr>
            <a:picLocks noGrp="1" noChangeAspect="1"/>
          </p:cNvPicPr>
          <p:nvPr>
            <p:ph sz="half" idx="11"/>
          </p:nvPr>
        </p:nvPicPr>
        <p:blipFill rotWithShape="1">
          <a:blip r:embed="rId3" cstate="email">
            <a:extLst>
              <a:ext uri="{28A0092B-C50C-407E-A947-70E740481C1C}">
                <a14:useLocalDpi xmlns:a14="http://schemas.microsoft.com/office/drawing/2010/main"/>
              </a:ext>
            </a:extLst>
          </a:blip>
          <a:srcRect/>
          <a:stretch/>
        </p:blipFill>
        <p:spPr>
          <a:xfrm>
            <a:off x="4231211" y="920406"/>
            <a:ext cx="4912789" cy="5298497"/>
          </a:xfrm>
        </p:spPr>
      </p:pic>
      <p:sp>
        <p:nvSpPr>
          <p:cNvPr id="9" name="Title 8"/>
          <p:cNvSpPr>
            <a:spLocks noGrp="1"/>
          </p:cNvSpPr>
          <p:nvPr>
            <p:ph type="title"/>
          </p:nvPr>
        </p:nvSpPr>
        <p:spPr>
          <a:xfrm>
            <a:off x="375561" y="192999"/>
            <a:ext cx="7391400" cy="487362"/>
          </a:xfrm>
        </p:spPr>
        <p:txBody>
          <a:bodyPr>
            <a:noAutofit/>
          </a:bodyPr>
          <a:lstStyle/>
          <a:p>
            <a:r>
              <a:rPr lang="en-US" altLang="en-US" sz="3200" b="0" cap="all" dirty="0">
                <a:latin typeface="Arial Narrow" pitchFamily="34" charset="0"/>
                <a:ea typeface="ＭＳ Ｐゴシック" pitchFamily="34" charset="-128"/>
              </a:rPr>
              <a:t>Health, Hunger, and Humanity (3-H)</a:t>
            </a:r>
            <a:endParaRPr lang="en-US" sz="3200" b="0" cap="all" dirty="0"/>
          </a:p>
        </p:txBody>
      </p:sp>
      <p:pic>
        <p:nvPicPr>
          <p:cNvPr id="10" name="Content Placeholder 13"/>
          <p:cNvPicPr>
            <a:picLocks noGrp="1" noChangeAspect="1"/>
          </p:cNvPicPr>
          <p:nvPr>
            <p:ph sz="half" idx="12"/>
          </p:nvPr>
        </p:nvPicPr>
        <p:blipFill rotWithShape="1">
          <a:blip r:embed="rId4" cstate="email">
            <a:extLst>
              <a:ext uri="{28A0092B-C50C-407E-A947-70E740481C1C}">
                <a14:useLocalDpi xmlns:a14="http://schemas.microsoft.com/office/drawing/2010/main"/>
              </a:ext>
            </a:extLst>
          </a:blip>
          <a:srcRect/>
          <a:stretch/>
        </p:blipFill>
        <p:spPr>
          <a:xfrm>
            <a:off x="0" y="920406"/>
            <a:ext cx="4201396" cy="3187418"/>
          </a:xfrm>
        </p:spPr>
      </p:pic>
      <p:sp>
        <p:nvSpPr>
          <p:cNvPr id="5" name="Subtitle 2">
            <a:extLst>
              <a:ext uri="{FF2B5EF4-FFF2-40B4-BE49-F238E27FC236}">
                <a16:creationId xmlns:a16="http://schemas.microsoft.com/office/drawing/2014/main" id="{A447C190-E329-4219-8489-C7ED54876C3A}"/>
              </a:ext>
            </a:extLst>
          </p:cNvPr>
          <p:cNvSpPr txBox="1">
            <a:spLocks/>
          </p:cNvSpPr>
          <p:nvPr/>
        </p:nvSpPr>
        <p:spPr>
          <a:xfrm>
            <a:off x="5395617" y="6238875"/>
            <a:ext cx="3573577" cy="514350"/>
          </a:xfrm>
          <a:prstGeom prst="rect">
            <a:avLst/>
          </a:prstGeom>
        </p:spPr>
        <p:txBody>
          <a:bodyPr>
            <a:normAutofit/>
          </a:bodyPr>
          <a:lstStyle>
            <a:lvl1pPr marL="0" indent="0" algn="l" defTabSz="457200" rtl="0" eaLnBrk="1" latinLnBrk="0" hangingPunct="1">
              <a:spcBef>
                <a:spcPct val="20000"/>
              </a:spcBef>
              <a:buFontTx/>
              <a:buNone/>
              <a:defRPr sz="3200" b="1" i="0" kern="1200">
                <a:solidFill>
                  <a:srgbClr val="01B4E7"/>
                </a:solidFill>
                <a:latin typeface="Arial Narrow"/>
                <a:ea typeface="+mn-ea"/>
                <a:cs typeface="Arial Narrow"/>
              </a:defRPr>
            </a:lvl1pPr>
            <a:lvl2pPr marL="742950" indent="-285750" algn="l" defTabSz="457200" rtl="0" eaLnBrk="1" latinLnBrk="0" hangingPunct="1">
              <a:spcBef>
                <a:spcPct val="20000"/>
              </a:spcBef>
              <a:buFont typeface="Arial"/>
              <a:buChar char="–"/>
              <a:defRPr sz="2800" b="1" i="0" kern="1200">
                <a:solidFill>
                  <a:srgbClr val="16316B"/>
                </a:solidFill>
                <a:latin typeface="Arial Narrow"/>
                <a:ea typeface="+mn-ea"/>
                <a:cs typeface="Arial Narrow"/>
              </a:defRPr>
            </a:lvl2pPr>
            <a:lvl3pPr marL="1143000" indent="-228600" algn="l" defTabSz="457200" rtl="0" eaLnBrk="1" latinLnBrk="0" hangingPunct="1">
              <a:spcBef>
                <a:spcPct val="20000"/>
              </a:spcBef>
              <a:buFont typeface="Arial"/>
              <a:buChar char="•"/>
              <a:defRPr sz="2400" b="1" i="0" kern="1200">
                <a:solidFill>
                  <a:srgbClr val="16316B"/>
                </a:solidFill>
                <a:latin typeface="Arial Narrow"/>
                <a:ea typeface="+mn-ea"/>
                <a:cs typeface="Arial Narrow"/>
              </a:defRPr>
            </a:lvl3pPr>
            <a:lvl4pPr marL="16002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4pPr>
            <a:lvl5pPr marL="20574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400" dirty="0"/>
              <a:t>105 YEARS OF DOING GOOD IN THE WORLD</a:t>
            </a:r>
          </a:p>
        </p:txBody>
      </p:sp>
    </p:spTree>
    <p:extLst>
      <p:ext uri="{BB962C8B-B14F-4D97-AF65-F5344CB8AC3E}">
        <p14:creationId xmlns:p14="http://schemas.microsoft.com/office/powerpoint/2010/main" val="4158918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sz="half" idx="11"/>
          </p:nvPr>
        </p:nvPicPr>
        <p:blipFill rotWithShape="1">
          <a:blip r:embed="rId3" cstate="email">
            <a:extLst>
              <a:ext uri="{28A0092B-C50C-407E-A947-70E740481C1C}">
                <a14:useLocalDpi xmlns:a14="http://schemas.microsoft.com/office/drawing/2010/main"/>
              </a:ext>
            </a:extLst>
          </a:blip>
          <a:srcRect/>
          <a:stretch/>
        </p:blipFill>
        <p:spPr>
          <a:xfrm>
            <a:off x="4602163" y="916674"/>
            <a:ext cx="4541838" cy="5052326"/>
          </a:xfrm>
        </p:spPr>
      </p:pic>
      <p:pic>
        <p:nvPicPr>
          <p:cNvPr id="13" name="Content Placeholder 12"/>
          <p:cNvPicPr>
            <a:picLocks noGrp="1" noChangeAspect="1"/>
          </p:cNvPicPr>
          <p:nvPr>
            <p:ph sz="half" idx="12"/>
          </p:nvPr>
        </p:nvPicPr>
        <p:blipFill rotWithShape="1">
          <a:blip r:embed="rId4" cstate="email">
            <a:extLst>
              <a:ext uri="{28A0092B-C50C-407E-A947-70E740481C1C}">
                <a14:useLocalDpi xmlns:a14="http://schemas.microsoft.com/office/drawing/2010/main"/>
              </a:ext>
            </a:extLst>
          </a:blip>
          <a:srcRect/>
          <a:stretch/>
        </p:blipFill>
        <p:spPr>
          <a:xfrm>
            <a:off x="0" y="925286"/>
            <a:ext cx="4538663" cy="5043714"/>
          </a:xfrm>
        </p:spPr>
      </p:pic>
      <p:sp>
        <p:nvSpPr>
          <p:cNvPr id="7" name="Title 6"/>
          <p:cNvSpPr>
            <a:spLocks noGrp="1"/>
          </p:cNvSpPr>
          <p:nvPr>
            <p:ph type="title"/>
          </p:nvPr>
        </p:nvSpPr>
        <p:spPr>
          <a:xfrm>
            <a:off x="375561" y="202070"/>
            <a:ext cx="7391400" cy="487362"/>
          </a:xfrm>
        </p:spPr>
        <p:txBody>
          <a:bodyPr>
            <a:noAutofit/>
          </a:bodyPr>
          <a:lstStyle/>
          <a:p>
            <a:r>
              <a:rPr lang="en-US" altLang="en-US" sz="3200" b="0" cap="all" dirty="0">
                <a:latin typeface="Arial Narrow" pitchFamily="34" charset="0"/>
                <a:ea typeface="ＭＳ Ｐゴシック" pitchFamily="34" charset="-128"/>
              </a:rPr>
              <a:t>District Grants</a:t>
            </a:r>
            <a:endParaRPr lang="en-US" sz="3200" b="0" cap="all" dirty="0"/>
          </a:p>
        </p:txBody>
      </p:sp>
      <p:sp>
        <p:nvSpPr>
          <p:cNvPr id="11" name="Content Placeholder 10"/>
          <p:cNvSpPr>
            <a:spLocks noGrp="1"/>
          </p:cNvSpPr>
          <p:nvPr>
            <p:ph sz="half" idx="14"/>
          </p:nvPr>
        </p:nvSpPr>
        <p:spPr>
          <a:xfrm>
            <a:off x="7709786" y="5700620"/>
            <a:ext cx="1434214" cy="429477"/>
          </a:xfrm>
        </p:spPr>
        <p:txBody>
          <a:bodyPr>
            <a:normAutofit/>
          </a:bodyPr>
          <a:lstStyle/>
          <a:p>
            <a:pPr marL="0" indent="0" algn="r">
              <a:buNone/>
            </a:pPr>
            <a:r>
              <a:rPr lang="en-US" sz="900" b="1" dirty="0">
                <a:solidFill>
                  <a:srgbClr val="9EA6B4"/>
                </a:solidFill>
                <a:latin typeface="Arial Narrow"/>
              </a:rPr>
              <a:t>Salim Najar</a:t>
            </a:r>
          </a:p>
        </p:txBody>
      </p:sp>
      <p:sp>
        <p:nvSpPr>
          <p:cNvPr id="14" name="Content Placeholder 10"/>
          <p:cNvSpPr txBox="1">
            <a:spLocks/>
          </p:cNvSpPr>
          <p:nvPr/>
        </p:nvSpPr>
        <p:spPr>
          <a:xfrm>
            <a:off x="3200053" y="5693564"/>
            <a:ext cx="1341208" cy="429477"/>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rgbClr val="005DAA"/>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005DAA"/>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005DAA"/>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Arial"/>
              <a:buNone/>
            </a:pPr>
            <a:r>
              <a:rPr lang="en-US" sz="900" b="1" dirty="0">
                <a:solidFill>
                  <a:srgbClr val="9EA6B4"/>
                </a:solidFill>
                <a:latin typeface="Arial Narrow"/>
              </a:rPr>
              <a:t>Arun Chaudhadi </a:t>
            </a:r>
          </a:p>
        </p:txBody>
      </p:sp>
      <p:sp>
        <p:nvSpPr>
          <p:cNvPr id="8" name="Subtitle 2">
            <a:extLst>
              <a:ext uri="{FF2B5EF4-FFF2-40B4-BE49-F238E27FC236}">
                <a16:creationId xmlns:a16="http://schemas.microsoft.com/office/drawing/2014/main" id="{ADE7E6A4-1FA9-417A-A12D-7CAF4319DED1}"/>
              </a:ext>
            </a:extLst>
          </p:cNvPr>
          <p:cNvSpPr txBox="1">
            <a:spLocks/>
          </p:cNvSpPr>
          <p:nvPr/>
        </p:nvSpPr>
        <p:spPr>
          <a:xfrm>
            <a:off x="5395617" y="6238875"/>
            <a:ext cx="3573577" cy="514350"/>
          </a:xfrm>
          <a:prstGeom prst="rect">
            <a:avLst/>
          </a:prstGeom>
        </p:spPr>
        <p:txBody>
          <a:bodyPr>
            <a:normAutofit/>
          </a:bodyPr>
          <a:lstStyle>
            <a:lvl1pPr marL="0" indent="0" algn="l" defTabSz="457200" rtl="0" eaLnBrk="1" latinLnBrk="0" hangingPunct="1">
              <a:spcBef>
                <a:spcPct val="20000"/>
              </a:spcBef>
              <a:buFontTx/>
              <a:buNone/>
              <a:defRPr sz="3200" b="1" i="0" kern="1200">
                <a:solidFill>
                  <a:srgbClr val="01B4E7"/>
                </a:solidFill>
                <a:latin typeface="Arial Narrow"/>
                <a:ea typeface="+mn-ea"/>
                <a:cs typeface="Arial Narrow"/>
              </a:defRPr>
            </a:lvl1pPr>
            <a:lvl2pPr marL="742950" indent="-285750" algn="l" defTabSz="457200" rtl="0" eaLnBrk="1" latinLnBrk="0" hangingPunct="1">
              <a:spcBef>
                <a:spcPct val="20000"/>
              </a:spcBef>
              <a:buFont typeface="Arial"/>
              <a:buChar char="–"/>
              <a:defRPr sz="2800" b="1" i="0" kern="1200">
                <a:solidFill>
                  <a:srgbClr val="16316B"/>
                </a:solidFill>
                <a:latin typeface="Arial Narrow"/>
                <a:ea typeface="+mn-ea"/>
                <a:cs typeface="Arial Narrow"/>
              </a:defRPr>
            </a:lvl2pPr>
            <a:lvl3pPr marL="1143000" indent="-228600" algn="l" defTabSz="457200" rtl="0" eaLnBrk="1" latinLnBrk="0" hangingPunct="1">
              <a:spcBef>
                <a:spcPct val="20000"/>
              </a:spcBef>
              <a:buFont typeface="Arial"/>
              <a:buChar char="•"/>
              <a:defRPr sz="2400" b="1" i="0" kern="1200">
                <a:solidFill>
                  <a:srgbClr val="16316B"/>
                </a:solidFill>
                <a:latin typeface="Arial Narrow"/>
                <a:ea typeface="+mn-ea"/>
                <a:cs typeface="Arial Narrow"/>
              </a:defRPr>
            </a:lvl3pPr>
            <a:lvl4pPr marL="16002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4pPr>
            <a:lvl5pPr marL="20574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400" dirty="0"/>
              <a:t>105 YEARS OF DOING GOOD IN THE WORLD</a:t>
            </a:r>
          </a:p>
        </p:txBody>
      </p:sp>
    </p:spTree>
    <p:extLst>
      <p:ext uri="{BB962C8B-B14F-4D97-AF65-F5344CB8AC3E}">
        <p14:creationId xmlns:p14="http://schemas.microsoft.com/office/powerpoint/2010/main" val="355879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1"/>
          </p:nvPr>
        </p:nvPicPr>
        <p:blipFill rotWithShape="1">
          <a:blip r:embed="rId3" cstate="email">
            <a:extLst>
              <a:ext uri="{28A0092B-C50C-407E-A947-70E740481C1C}">
                <a14:useLocalDpi xmlns:a14="http://schemas.microsoft.com/office/drawing/2010/main"/>
              </a:ext>
            </a:extLst>
          </a:blip>
          <a:srcRect/>
          <a:stretch/>
        </p:blipFill>
        <p:spPr>
          <a:xfrm>
            <a:off x="5100638" y="932462"/>
            <a:ext cx="4043361" cy="5034951"/>
          </a:xfrm>
        </p:spPr>
      </p:pic>
      <p:sp>
        <p:nvSpPr>
          <p:cNvPr id="7" name="Title 6"/>
          <p:cNvSpPr>
            <a:spLocks noGrp="1"/>
          </p:cNvSpPr>
          <p:nvPr>
            <p:ph type="title"/>
          </p:nvPr>
        </p:nvSpPr>
        <p:spPr>
          <a:xfrm>
            <a:off x="375561" y="202070"/>
            <a:ext cx="7391400" cy="487362"/>
          </a:xfrm>
        </p:spPr>
        <p:txBody>
          <a:bodyPr>
            <a:noAutofit/>
          </a:bodyPr>
          <a:lstStyle/>
          <a:p>
            <a:r>
              <a:rPr lang="en-US" altLang="en-US" sz="3200" b="0" cap="all" dirty="0">
                <a:latin typeface="Arial Narrow" pitchFamily="34" charset="0"/>
                <a:ea typeface="ＭＳ Ｐゴシック" pitchFamily="34" charset="-128"/>
              </a:rPr>
              <a:t>global Grants</a:t>
            </a:r>
            <a:endParaRPr lang="en-US" sz="3200" b="0" cap="all" dirty="0"/>
          </a:p>
        </p:txBody>
      </p:sp>
      <p:pic>
        <p:nvPicPr>
          <p:cNvPr id="8" name="Content Placeholder 7" descr="Slide 25 GG1125068-BurkinaFasoWell-ppt-KarenMcLeod.jpg"/>
          <p:cNvPicPr>
            <a:picLocks noGrp="1" noChangeAspect="1"/>
          </p:cNvPicPr>
          <p:nvPr>
            <p:ph sz="half" idx="12"/>
          </p:nvPr>
        </p:nvPicPr>
        <p:blipFill rotWithShape="1">
          <a:blip r:embed="rId4" cstate="email">
            <a:extLst>
              <a:ext uri="{28A0092B-C50C-407E-A947-70E740481C1C}">
                <a14:useLocalDpi xmlns:a14="http://schemas.microsoft.com/office/drawing/2010/main"/>
              </a:ext>
            </a:extLst>
          </a:blip>
          <a:srcRect b="-1"/>
          <a:stretch/>
        </p:blipFill>
        <p:spPr>
          <a:xfrm>
            <a:off x="0" y="947463"/>
            <a:ext cx="5039098" cy="5032047"/>
          </a:xfrm>
        </p:spPr>
      </p:pic>
      <p:sp>
        <p:nvSpPr>
          <p:cNvPr id="6" name="Subtitle 2">
            <a:extLst>
              <a:ext uri="{FF2B5EF4-FFF2-40B4-BE49-F238E27FC236}">
                <a16:creationId xmlns:a16="http://schemas.microsoft.com/office/drawing/2014/main" id="{B5AAD663-BC27-4FA7-9E77-10FE2A8EA35F}"/>
              </a:ext>
            </a:extLst>
          </p:cNvPr>
          <p:cNvSpPr txBox="1">
            <a:spLocks/>
          </p:cNvSpPr>
          <p:nvPr/>
        </p:nvSpPr>
        <p:spPr>
          <a:xfrm>
            <a:off x="5395617" y="6238875"/>
            <a:ext cx="3573577" cy="514350"/>
          </a:xfrm>
          <a:prstGeom prst="rect">
            <a:avLst/>
          </a:prstGeom>
        </p:spPr>
        <p:txBody>
          <a:bodyPr>
            <a:normAutofit/>
          </a:bodyPr>
          <a:lstStyle>
            <a:lvl1pPr marL="0" indent="0" algn="l" defTabSz="457200" rtl="0" eaLnBrk="1" latinLnBrk="0" hangingPunct="1">
              <a:spcBef>
                <a:spcPct val="20000"/>
              </a:spcBef>
              <a:buFontTx/>
              <a:buNone/>
              <a:defRPr sz="3200" b="1" i="0" kern="1200">
                <a:solidFill>
                  <a:srgbClr val="01B4E7"/>
                </a:solidFill>
                <a:latin typeface="Arial Narrow"/>
                <a:ea typeface="+mn-ea"/>
                <a:cs typeface="Arial Narrow"/>
              </a:defRPr>
            </a:lvl1pPr>
            <a:lvl2pPr marL="742950" indent="-285750" algn="l" defTabSz="457200" rtl="0" eaLnBrk="1" latinLnBrk="0" hangingPunct="1">
              <a:spcBef>
                <a:spcPct val="20000"/>
              </a:spcBef>
              <a:buFont typeface="Arial"/>
              <a:buChar char="–"/>
              <a:defRPr sz="2800" b="1" i="0" kern="1200">
                <a:solidFill>
                  <a:srgbClr val="16316B"/>
                </a:solidFill>
                <a:latin typeface="Arial Narrow"/>
                <a:ea typeface="+mn-ea"/>
                <a:cs typeface="Arial Narrow"/>
              </a:defRPr>
            </a:lvl2pPr>
            <a:lvl3pPr marL="1143000" indent="-228600" algn="l" defTabSz="457200" rtl="0" eaLnBrk="1" latinLnBrk="0" hangingPunct="1">
              <a:spcBef>
                <a:spcPct val="20000"/>
              </a:spcBef>
              <a:buFont typeface="Arial"/>
              <a:buChar char="•"/>
              <a:defRPr sz="2400" b="1" i="0" kern="1200">
                <a:solidFill>
                  <a:srgbClr val="16316B"/>
                </a:solidFill>
                <a:latin typeface="Arial Narrow"/>
                <a:ea typeface="+mn-ea"/>
                <a:cs typeface="Arial Narrow"/>
              </a:defRPr>
            </a:lvl3pPr>
            <a:lvl4pPr marL="16002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4pPr>
            <a:lvl5pPr marL="20574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400" dirty="0"/>
              <a:t>105 YEARS OF DOING GOOD IN THE WORLD</a:t>
            </a:r>
          </a:p>
        </p:txBody>
      </p:sp>
    </p:spTree>
    <p:extLst>
      <p:ext uri="{BB962C8B-B14F-4D97-AF65-F5344CB8AC3E}">
        <p14:creationId xmlns:p14="http://schemas.microsoft.com/office/powerpoint/2010/main" val="3911423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457200" y="1061574"/>
            <a:ext cx="8233719" cy="4903260"/>
          </a:xfrm>
          <a:effectLst/>
        </p:spPr>
      </p:pic>
      <p:sp>
        <p:nvSpPr>
          <p:cNvPr id="7" name="Title 6"/>
          <p:cNvSpPr>
            <a:spLocks noGrp="1"/>
          </p:cNvSpPr>
          <p:nvPr>
            <p:ph type="title"/>
          </p:nvPr>
        </p:nvSpPr>
        <p:spPr>
          <a:xfrm>
            <a:off x="366490" y="192999"/>
            <a:ext cx="7391400" cy="487362"/>
          </a:xfrm>
        </p:spPr>
        <p:txBody>
          <a:bodyPr>
            <a:noAutofit/>
          </a:bodyPr>
          <a:lstStyle/>
          <a:p>
            <a:r>
              <a:rPr lang="en-US" altLang="en-US" sz="3200" b="0" cap="all" dirty="0">
                <a:latin typeface="Arial Narrow" pitchFamily="34" charset="0"/>
                <a:ea typeface="ＭＳ Ｐゴシック" pitchFamily="34" charset="-128"/>
              </a:rPr>
              <a:t>Global Grants</a:t>
            </a:r>
            <a:endParaRPr lang="en-US" sz="3200" b="0" cap="all" dirty="0"/>
          </a:p>
        </p:txBody>
      </p:sp>
      <p:sp>
        <p:nvSpPr>
          <p:cNvPr id="4" name="Subtitle 2">
            <a:extLst>
              <a:ext uri="{FF2B5EF4-FFF2-40B4-BE49-F238E27FC236}">
                <a16:creationId xmlns:a16="http://schemas.microsoft.com/office/drawing/2014/main" id="{566A3F15-E910-415D-8A1A-D5376FD667EC}"/>
              </a:ext>
            </a:extLst>
          </p:cNvPr>
          <p:cNvSpPr txBox="1">
            <a:spLocks/>
          </p:cNvSpPr>
          <p:nvPr/>
        </p:nvSpPr>
        <p:spPr>
          <a:xfrm>
            <a:off x="5395617" y="6238875"/>
            <a:ext cx="3573577" cy="514350"/>
          </a:xfrm>
          <a:prstGeom prst="rect">
            <a:avLst/>
          </a:prstGeom>
        </p:spPr>
        <p:txBody>
          <a:bodyPr>
            <a:normAutofit/>
          </a:bodyPr>
          <a:lstStyle>
            <a:lvl1pPr marL="0" indent="0" algn="l" defTabSz="457200" rtl="0" eaLnBrk="1" latinLnBrk="0" hangingPunct="1">
              <a:spcBef>
                <a:spcPct val="20000"/>
              </a:spcBef>
              <a:buFontTx/>
              <a:buNone/>
              <a:defRPr sz="3200" b="1" i="0" kern="1200">
                <a:solidFill>
                  <a:srgbClr val="01B4E7"/>
                </a:solidFill>
                <a:latin typeface="Arial Narrow"/>
                <a:ea typeface="+mn-ea"/>
                <a:cs typeface="Arial Narrow"/>
              </a:defRPr>
            </a:lvl1pPr>
            <a:lvl2pPr marL="742950" indent="-285750" algn="l" defTabSz="457200" rtl="0" eaLnBrk="1" latinLnBrk="0" hangingPunct="1">
              <a:spcBef>
                <a:spcPct val="20000"/>
              </a:spcBef>
              <a:buFont typeface="Arial"/>
              <a:buChar char="–"/>
              <a:defRPr sz="2800" b="1" i="0" kern="1200">
                <a:solidFill>
                  <a:srgbClr val="16316B"/>
                </a:solidFill>
                <a:latin typeface="Arial Narrow"/>
                <a:ea typeface="+mn-ea"/>
                <a:cs typeface="Arial Narrow"/>
              </a:defRPr>
            </a:lvl2pPr>
            <a:lvl3pPr marL="1143000" indent="-228600" algn="l" defTabSz="457200" rtl="0" eaLnBrk="1" latinLnBrk="0" hangingPunct="1">
              <a:spcBef>
                <a:spcPct val="20000"/>
              </a:spcBef>
              <a:buFont typeface="Arial"/>
              <a:buChar char="•"/>
              <a:defRPr sz="2400" b="1" i="0" kern="1200">
                <a:solidFill>
                  <a:srgbClr val="16316B"/>
                </a:solidFill>
                <a:latin typeface="Arial Narrow"/>
                <a:ea typeface="+mn-ea"/>
                <a:cs typeface="Arial Narrow"/>
              </a:defRPr>
            </a:lvl3pPr>
            <a:lvl4pPr marL="16002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4pPr>
            <a:lvl5pPr marL="20574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400" dirty="0"/>
              <a:t>105 YEARS OF DOING GOOD IN THE WORLD</a:t>
            </a:r>
          </a:p>
        </p:txBody>
      </p:sp>
    </p:spTree>
    <p:extLst>
      <p:ext uri="{BB962C8B-B14F-4D97-AF65-F5344CB8AC3E}">
        <p14:creationId xmlns:p14="http://schemas.microsoft.com/office/powerpoint/2010/main" val="1062008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6"/>
          <p:cNvPicPr>
            <a:picLocks noChangeAspect="1"/>
          </p:cNvPicPr>
          <p:nvPr/>
        </p:nvPicPr>
        <p:blipFill rotWithShape="1">
          <a:blip r:embed="rId3" cstate="email">
            <a:extLst>
              <a:ext uri="{28A0092B-C50C-407E-A947-70E740481C1C}">
                <a14:useLocalDpi xmlns:a14="http://schemas.microsoft.com/office/drawing/2010/main"/>
              </a:ext>
            </a:extLst>
          </a:blip>
          <a:srcRect l="-193" b="-1"/>
          <a:stretch/>
        </p:blipFill>
        <p:spPr>
          <a:xfrm>
            <a:off x="7387135" y="-8388"/>
            <a:ext cx="1753502" cy="2714005"/>
          </a:xfrm>
          <a:prstGeom prst="rect">
            <a:avLst/>
          </a:prstGeom>
        </p:spPr>
      </p:pic>
      <p:pic>
        <p:nvPicPr>
          <p:cNvPr id="4" name="Content Placeholder 10"/>
          <p:cNvPicPr>
            <a:picLocks noChangeAspect="1"/>
          </p:cNvPicPr>
          <p:nvPr/>
        </p:nvPicPr>
        <p:blipFill rotWithShape="1">
          <a:blip r:embed="rId4" cstate="email">
            <a:extLst>
              <a:ext uri="{28A0092B-C50C-407E-A947-70E740481C1C}">
                <a14:useLocalDpi xmlns:a14="http://schemas.microsoft.com/office/drawing/2010/main"/>
              </a:ext>
            </a:extLst>
          </a:blip>
          <a:srcRect t="-28332"/>
          <a:stretch/>
        </p:blipFill>
        <p:spPr>
          <a:xfrm>
            <a:off x="6409267" y="1848166"/>
            <a:ext cx="2734733" cy="4103825"/>
          </a:xfrm>
          <a:prstGeom prst="rect">
            <a:avLst/>
          </a:prstGeom>
        </p:spPr>
      </p:pic>
      <p:pic>
        <p:nvPicPr>
          <p:cNvPr id="5" name="Content Placeholder 9"/>
          <p:cNvPicPr>
            <a:picLocks noChangeAspect="1"/>
          </p:cNvPicPr>
          <p:nvPr/>
        </p:nvPicPr>
        <p:blipFill rotWithShape="1">
          <a:blip r:embed="rId5" cstate="email">
            <a:extLst>
              <a:ext uri="{28A0092B-C50C-407E-A947-70E740481C1C}">
                <a14:useLocalDpi xmlns:a14="http://schemas.microsoft.com/office/drawing/2010/main"/>
              </a:ext>
            </a:extLst>
          </a:blip>
          <a:srcRect t="-1"/>
          <a:stretch/>
        </p:blipFill>
        <p:spPr>
          <a:xfrm>
            <a:off x="-3364" y="2588784"/>
            <a:ext cx="6412631" cy="3363207"/>
          </a:xfrm>
          <a:prstGeom prst="rect">
            <a:avLst/>
          </a:prstGeom>
        </p:spPr>
      </p:pic>
      <p:pic>
        <p:nvPicPr>
          <p:cNvPr id="6" name="Picture 5"/>
          <p:cNvPicPr>
            <a:picLocks noChangeAspect="1"/>
          </p:cNvPicPr>
          <p:nvPr/>
        </p:nvPicPr>
        <p:blipFill rotWithShape="1">
          <a:blip r:embed="rId6" cstate="email">
            <a:extLst>
              <a:ext uri="{28A0092B-C50C-407E-A947-70E740481C1C}">
                <a14:useLocalDpi xmlns:a14="http://schemas.microsoft.com/office/drawing/2010/main"/>
              </a:ext>
            </a:extLst>
          </a:blip>
          <a:srcRect r="-63"/>
          <a:stretch/>
        </p:blipFill>
        <p:spPr>
          <a:xfrm>
            <a:off x="1985722" y="-8388"/>
            <a:ext cx="5466955" cy="3222207"/>
          </a:xfrm>
          <a:prstGeom prst="rect">
            <a:avLst/>
          </a:prstGeom>
        </p:spPr>
      </p:pic>
      <p:sp>
        <p:nvSpPr>
          <p:cNvPr id="9" name="Rectangle 8"/>
          <p:cNvSpPr/>
          <p:nvPr/>
        </p:nvSpPr>
        <p:spPr>
          <a:xfrm>
            <a:off x="-3363" y="2692635"/>
            <a:ext cx="9144000" cy="541632"/>
          </a:xfrm>
          <a:prstGeom prst="rect">
            <a:avLst/>
          </a:prstGeom>
          <a:solidFill>
            <a:srgbClr val="00B4E7"/>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dirty="0">
              <a:solidFill>
                <a:srgbClr val="E7E7E8"/>
              </a:solidFill>
            </a:endParaRPr>
          </a:p>
        </p:txBody>
      </p:sp>
      <p:sp>
        <p:nvSpPr>
          <p:cNvPr id="10" name="Title 7"/>
          <p:cNvSpPr txBox="1">
            <a:spLocks/>
          </p:cNvSpPr>
          <p:nvPr/>
        </p:nvSpPr>
        <p:spPr>
          <a:xfrm>
            <a:off x="237066" y="2691095"/>
            <a:ext cx="8686800" cy="657087"/>
          </a:xfrm>
          <a:prstGeom prst="rect">
            <a:avLst/>
          </a:prstGeom>
          <a:noFill/>
          <a:effectLst/>
        </p:spPr>
        <p:txBody>
          <a:bodyPr lIns="0" tIns="0" rIns="0" bIns="0" anchor="t" anchorCtr="0">
            <a:noAutofit/>
          </a:bodyPr>
          <a:lstStyle>
            <a:lvl1pPr algn="l" defTabSz="457200" rtl="0" eaLnBrk="1" latinLnBrk="0" hangingPunct="1">
              <a:spcBef>
                <a:spcPct val="0"/>
              </a:spcBef>
              <a:buNone/>
              <a:defRPr sz="3600" b="0" i="0" kern="1200">
                <a:solidFill>
                  <a:schemeClr val="bg1"/>
                </a:solidFill>
                <a:latin typeface="Arial Narrow"/>
                <a:ea typeface="+mj-ea"/>
                <a:cs typeface="Arial Narrow"/>
              </a:defRPr>
            </a:lvl1pPr>
          </a:lstStyle>
          <a:p>
            <a:pPr algn="ctr"/>
            <a:r>
              <a:rPr lang="en-US" altLang="en-US" sz="3200" dirty="0">
                <a:latin typeface="Arial Narrow" pitchFamily="34" charset="0"/>
                <a:ea typeface="ＭＳ Ｐゴシック" pitchFamily="34" charset="-128"/>
              </a:rPr>
              <a:t>PolioPlus</a:t>
            </a:r>
            <a:endParaRPr lang="en-US" sz="3200" dirty="0"/>
          </a:p>
        </p:txBody>
      </p:sp>
      <p:sp>
        <p:nvSpPr>
          <p:cNvPr id="11" name="Subtitle 2"/>
          <p:cNvSpPr txBox="1">
            <a:spLocks/>
          </p:cNvSpPr>
          <p:nvPr/>
        </p:nvSpPr>
        <p:spPr>
          <a:xfrm>
            <a:off x="2517775" y="6238875"/>
            <a:ext cx="6400800" cy="514350"/>
          </a:xfrm>
          <a:prstGeom prst="rect">
            <a:avLst/>
          </a:prstGeom>
        </p:spPr>
        <p:txBody>
          <a:bodyPr>
            <a:normAutofit/>
          </a:bodyPr>
          <a:lstStyle>
            <a:lvl1pPr marL="0" indent="0" algn="l" defTabSz="457200" rtl="0" eaLnBrk="1" latinLnBrk="0" hangingPunct="1">
              <a:spcBef>
                <a:spcPct val="20000"/>
              </a:spcBef>
              <a:buFontTx/>
              <a:buNone/>
              <a:defRPr sz="3200" b="1" i="0" kern="1200">
                <a:solidFill>
                  <a:srgbClr val="01B4E7"/>
                </a:solidFill>
                <a:latin typeface="Arial Narrow"/>
                <a:ea typeface="+mn-ea"/>
                <a:cs typeface="Arial Narrow"/>
              </a:defRPr>
            </a:lvl1pPr>
            <a:lvl2pPr marL="742950" indent="-285750" algn="l" defTabSz="457200" rtl="0" eaLnBrk="1" latinLnBrk="0" hangingPunct="1">
              <a:spcBef>
                <a:spcPct val="20000"/>
              </a:spcBef>
              <a:buFont typeface="Arial"/>
              <a:buChar char="–"/>
              <a:defRPr sz="2800" b="1" i="0" kern="1200">
                <a:solidFill>
                  <a:srgbClr val="16316B"/>
                </a:solidFill>
                <a:latin typeface="Arial Narrow"/>
                <a:ea typeface="+mn-ea"/>
                <a:cs typeface="Arial Narrow"/>
              </a:defRPr>
            </a:lvl2pPr>
            <a:lvl3pPr marL="1143000" indent="-228600" algn="l" defTabSz="457200" rtl="0" eaLnBrk="1" latinLnBrk="0" hangingPunct="1">
              <a:spcBef>
                <a:spcPct val="20000"/>
              </a:spcBef>
              <a:buFont typeface="Arial"/>
              <a:buChar char="•"/>
              <a:defRPr sz="2400" b="1" i="0" kern="1200">
                <a:solidFill>
                  <a:srgbClr val="16316B"/>
                </a:solidFill>
                <a:latin typeface="Arial Narrow"/>
                <a:ea typeface="+mn-ea"/>
                <a:cs typeface="Arial Narrow"/>
              </a:defRPr>
            </a:lvl3pPr>
            <a:lvl4pPr marL="16002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4pPr>
            <a:lvl5pPr marL="20574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400" dirty="0"/>
              <a:t>103 YEARS OF DOING GOOD IN THE WORLD</a:t>
            </a:r>
          </a:p>
        </p:txBody>
      </p:sp>
      <p:pic>
        <p:nvPicPr>
          <p:cNvPr id="13" name="Content Placeholder 6"/>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363" y="-8388"/>
            <a:ext cx="1989085" cy="2699483"/>
          </a:xfrm>
          <a:prstGeom prst="rect">
            <a:avLst/>
          </a:prstGeom>
        </p:spPr>
      </p:pic>
    </p:spTree>
    <p:extLst>
      <p:ext uri="{BB962C8B-B14F-4D97-AF65-F5344CB8AC3E}">
        <p14:creationId xmlns:p14="http://schemas.microsoft.com/office/powerpoint/2010/main" val="3115596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6490" y="192999"/>
            <a:ext cx="7391400" cy="487362"/>
          </a:xfrm>
        </p:spPr>
        <p:txBody>
          <a:bodyPr>
            <a:noAutofit/>
          </a:bodyPr>
          <a:lstStyle/>
          <a:p>
            <a:r>
              <a:rPr lang="en-US" altLang="en-US" sz="3200" b="0" cap="all" dirty="0">
                <a:latin typeface="Arial Narrow" pitchFamily="34" charset="0"/>
                <a:ea typeface="ＭＳ Ｐゴシック" pitchFamily="34" charset="-128"/>
              </a:rPr>
              <a:t>The First 3-H Polio Grant — 1979</a:t>
            </a:r>
            <a:endParaRPr lang="en-US" sz="3200" b="0" cap="all" dirty="0"/>
          </a:p>
        </p:txBody>
      </p:sp>
      <p:pic>
        <p:nvPicPr>
          <p:cNvPr id="4" name="Content Placeholder 3" descr="Slide 28 2015-33-001.jpg"/>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l="-68321" r="-68231" b="-2092"/>
          <a:stretch/>
        </p:blipFill>
        <p:spPr>
          <a:xfrm>
            <a:off x="457200" y="1402632"/>
            <a:ext cx="8229600" cy="4525963"/>
          </a:xfrm>
        </p:spPr>
      </p:pic>
      <p:sp>
        <p:nvSpPr>
          <p:cNvPr id="5" name="Subtitle 2">
            <a:extLst>
              <a:ext uri="{FF2B5EF4-FFF2-40B4-BE49-F238E27FC236}">
                <a16:creationId xmlns:a16="http://schemas.microsoft.com/office/drawing/2014/main" id="{B8798682-8381-49D0-8E7B-463719192D85}"/>
              </a:ext>
            </a:extLst>
          </p:cNvPr>
          <p:cNvSpPr txBox="1">
            <a:spLocks/>
          </p:cNvSpPr>
          <p:nvPr/>
        </p:nvSpPr>
        <p:spPr>
          <a:xfrm>
            <a:off x="5395617" y="6238875"/>
            <a:ext cx="3573577" cy="514350"/>
          </a:xfrm>
          <a:prstGeom prst="rect">
            <a:avLst/>
          </a:prstGeom>
        </p:spPr>
        <p:txBody>
          <a:bodyPr>
            <a:normAutofit/>
          </a:bodyPr>
          <a:lstStyle>
            <a:lvl1pPr marL="0" indent="0" algn="l" defTabSz="457200" rtl="0" eaLnBrk="1" latinLnBrk="0" hangingPunct="1">
              <a:spcBef>
                <a:spcPct val="20000"/>
              </a:spcBef>
              <a:buFontTx/>
              <a:buNone/>
              <a:defRPr sz="3200" b="1" i="0" kern="1200">
                <a:solidFill>
                  <a:srgbClr val="01B4E7"/>
                </a:solidFill>
                <a:latin typeface="Arial Narrow"/>
                <a:ea typeface="+mn-ea"/>
                <a:cs typeface="Arial Narrow"/>
              </a:defRPr>
            </a:lvl1pPr>
            <a:lvl2pPr marL="742950" indent="-285750" algn="l" defTabSz="457200" rtl="0" eaLnBrk="1" latinLnBrk="0" hangingPunct="1">
              <a:spcBef>
                <a:spcPct val="20000"/>
              </a:spcBef>
              <a:buFont typeface="Arial"/>
              <a:buChar char="–"/>
              <a:defRPr sz="2800" b="1" i="0" kern="1200">
                <a:solidFill>
                  <a:srgbClr val="16316B"/>
                </a:solidFill>
                <a:latin typeface="Arial Narrow"/>
                <a:ea typeface="+mn-ea"/>
                <a:cs typeface="Arial Narrow"/>
              </a:defRPr>
            </a:lvl2pPr>
            <a:lvl3pPr marL="1143000" indent="-228600" algn="l" defTabSz="457200" rtl="0" eaLnBrk="1" latinLnBrk="0" hangingPunct="1">
              <a:spcBef>
                <a:spcPct val="20000"/>
              </a:spcBef>
              <a:buFont typeface="Arial"/>
              <a:buChar char="•"/>
              <a:defRPr sz="2400" b="1" i="0" kern="1200">
                <a:solidFill>
                  <a:srgbClr val="16316B"/>
                </a:solidFill>
                <a:latin typeface="Arial Narrow"/>
                <a:ea typeface="+mn-ea"/>
                <a:cs typeface="Arial Narrow"/>
              </a:defRPr>
            </a:lvl3pPr>
            <a:lvl4pPr marL="16002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4pPr>
            <a:lvl5pPr marL="20574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400" dirty="0"/>
              <a:t>105 YEARS OF DOING GOOD IN THE WORLD</a:t>
            </a:r>
          </a:p>
        </p:txBody>
      </p:sp>
    </p:spTree>
    <p:extLst>
      <p:ext uri="{BB962C8B-B14F-4D97-AF65-F5344CB8AC3E}">
        <p14:creationId xmlns:p14="http://schemas.microsoft.com/office/powerpoint/2010/main" val="3064275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2"/>
          </p:nvPr>
        </p:nvSpPr>
        <p:spPr>
          <a:xfrm>
            <a:off x="457200" y="1606711"/>
            <a:ext cx="4084061" cy="3976060"/>
          </a:xfrm>
        </p:spPr>
        <p:txBody>
          <a:bodyPr>
            <a:normAutofit/>
          </a:bodyPr>
          <a:lstStyle/>
          <a:p>
            <a:pPr marL="0" indent="0">
              <a:spcBef>
                <a:spcPts val="900"/>
              </a:spcBef>
              <a:buNone/>
            </a:pPr>
            <a:r>
              <a:rPr lang="en-US" sz="2200" b="1" dirty="0"/>
              <a:t>1980</a:t>
            </a:r>
            <a:r>
              <a:rPr lang="en-US" sz="2000" dirty="0"/>
              <a:t> </a:t>
            </a:r>
          </a:p>
          <a:p>
            <a:pPr marL="0" indent="0">
              <a:spcBef>
                <a:spcPts val="600"/>
              </a:spcBef>
              <a:buNone/>
            </a:pPr>
            <a:r>
              <a:rPr lang="en-US" sz="1800" dirty="0"/>
              <a:t>Rotary’s Council on Legislation endorses a proposal to “eliminate polio through immunization”</a:t>
            </a:r>
          </a:p>
          <a:p>
            <a:pPr marL="0" indent="0">
              <a:spcBef>
                <a:spcPts val="600"/>
              </a:spcBef>
              <a:buNone/>
            </a:pPr>
            <a:r>
              <a:rPr lang="en-US" sz="1800" dirty="0"/>
              <a:t>Immunization efforts continue as part of the 3-H program</a:t>
            </a:r>
          </a:p>
          <a:p>
            <a:pPr marL="0" indent="0">
              <a:spcBef>
                <a:spcPts val="1200"/>
              </a:spcBef>
              <a:buNone/>
            </a:pPr>
            <a:r>
              <a:rPr lang="en-US" sz="2200" b="1" dirty="0"/>
              <a:t>1985</a:t>
            </a:r>
          </a:p>
          <a:p>
            <a:pPr marL="0" indent="0">
              <a:spcBef>
                <a:spcPts val="600"/>
              </a:spcBef>
              <a:buNone/>
            </a:pPr>
            <a:r>
              <a:rPr lang="en-US" sz="1800" dirty="0"/>
              <a:t>PolioPlus is launched</a:t>
            </a:r>
          </a:p>
        </p:txBody>
      </p:sp>
      <p:sp>
        <p:nvSpPr>
          <p:cNvPr id="4" name="Title 3"/>
          <p:cNvSpPr>
            <a:spLocks noGrp="1"/>
          </p:cNvSpPr>
          <p:nvPr>
            <p:ph type="title"/>
          </p:nvPr>
        </p:nvSpPr>
        <p:spPr>
          <a:xfrm>
            <a:off x="357419" y="183928"/>
            <a:ext cx="7391400" cy="487362"/>
          </a:xfrm>
        </p:spPr>
        <p:txBody>
          <a:bodyPr>
            <a:noAutofit/>
          </a:bodyPr>
          <a:lstStyle/>
          <a:p>
            <a:r>
              <a:rPr lang="en-US" altLang="en-US" sz="3200" b="0" cap="all" dirty="0">
                <a:latin typeface="Arial Narrow" pitchFamily="34" charset="0"/>
                <a:ea typeface="ＭＳ Ｐゴシック" pitchFamily="34" charset="-128"/>
              </a:rPr>
              <a:t>PolioPlus — 1985</a:t>
            </a:r>
            <a:endParaRPr lang="en-US" sz="3200" b="0" cap="all" dirty="0"/>
          </a:p>
        </p:txBody>
      </p:sp>
      <p:pic>
        <p:nvPicPr>
          <p:cNvPr id="11" name="Content Placeholder 10"/>
          <p:cNvPicPr>
            <a:picLocks noGrp="1" noChangeAspect="1"/>
          </p:cNvPicPr>
          <p:nvPr>
            <p:ph sz="half" idx="11"/>
          </p:nvPr>
        </p:nvPicPr>
        <p:blipFill rotWithShape="1">
          <a:blip r:embed="rId3" cstate="email">
            <a:extLst>
              <a:ext uri="{28A0092B-C50C-407E-A947-70E740481C1C}">
                <a14:useLocalDpi xmlns:a14="http://schemas.microsoft.com/office/drawing/2010/main"/>
              </a:ext>
            </a:extLst>
          </a:blip>
          <a:srcRect/>
          <a:stretch/>
        </p:blipFill>
        <p:spPr>
          <a:xfrm>
            <a:off x="4653279" y="1574800"/>
            <a:ext cx="4043187" cy="4114800"/>
          </a:xfrm>
        </p:spPr>
      </p:pic>
      <p:sp>
        <p:nvSpPr>
          <p:cNvPr id="5" name="Subtitle 2">
            <a:extLst>
              <a:ext uri="{FF2B5EF4-FFF2-40B4-BE49-F238E27FC236}">
                <a16:creationId xmlns:a16="http://schemas.microsoft.com/office/drawing/2014/main" id="{5E55C69B-87E7-4681-BCDA-84E3C97446CF}"/>
              </a:ext>
            </a:extLst>
          </p:cNvPr>
          <p:cNvSpPr txBox="1">
            <a:spLocks/>
          </p:cNvSpPr>
          <p:nvPr/>
        </p:nvSpPr>
        <p:spPr>
          <a:xfrm>
            <a:off x="5395617" y="6238875"/>
            <a:ext cx="3573577" cy="514350"/>
          </a:xfrm>
          <a:prstGeom prst="rect">
            <a:avLst/>
          </a:prstGeom>
        </p:spPr>
        <p:txBody>
          <a:bodyPr>
            <a:normAutofit/>
          </a:bodyPr>
          <a:lstStyle>
            <a:lvl1pPr marL="0" indent="0" algn="l" defTabSz="457200" rtl="0" eaLnBrk="1" latinLnBrk="0" hangingPunct="1">
              <a:spcBef>
                <a:spcPct val="20000"/>
              </a:spcBef>
              <a:buFontTx/>
              <a:buNone/>
              <a:defRPr sz="3200" b="1" i="0" kern="1200">
                <a:solidFill>
                  <a:srgbClr val="01B4E7"/>
                </a:solidFill>
                <a:latin typeface="Arial Narrow"/>
                <a:ea typeface="+mn-ea"/>
                <a:cs typeface="Arial Narrow"/>
              </a:defRPr>
            </a:lvl1pPr>
            <a:lvl2pPr marL="742950" indent="-285750" algn="l" defTabSz="457200" rtl="0" eaLnBrk="1" latinLnBrk="0" hangingPunct="1">
              <a:spcBef>
                <a:spcPct val="20000"/>
              </a:spcBef>
              <a:buFont typeface="Arial"/>
              <a:buChar char="–"/>
              <a:defRPr sz="2800" b="1" i="0" kern="1200">
                <a:solidFill>
                  <a:srgbClr val="16316B"/>
                </a:solidFill>
                <a:latin typeface="Arial Narrow"/>
                <a:ea typeface="+mn-ea"/>
                <a:cs typeface="Arial Narrow"/>
              </a:defRPr>
            </a:lvl2pPr>
            <a:lvl3pPr marL="1143000" indent="-228600" algn="l" defTabSz="457200" rtl="0" eaLnBrk="1" latinLnBrk="0" hangingPunct="1">
              <a:spcBef>
                <a:spcPct val="20000"/>
              </a:spcBef>
              <a:buFont typeface="Arial"/>
              <a:buChar char="•"/>
              <a:defRPr sz="2400" b="1" i="0" kern="1200">
                <a:solidFill>
                  <a:srgbClr val="16316B"/>
                </a:solidFill>
                <a:latin typeface="Arial Narrow"/>
                <a:ea typeface="+mn-ea"/>
                <a:cs typeface="Arial Narrow"/>
              </a:defRPr>
            </a:lvl3pPr>
            <a:lvl4pPr marL="16002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4pPr>
            <a:lvl5pPr marL="20574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400" dirty="0"/>
              <a:t>105 YEARS OF DOING GOOD IN THE WORLD</a:t>
            </a:r>
          </a:p>
        </p:txBody>
      </p:sp>
    </p:spTree>
    <p:extLst>
      <p:ext uri="{BB962C8B-B14F-4D97-AF65-F5344CB8AC3E}">
        <p14:creationId xmlns:p14="http://schemas.microsoft.com/office/powerpoint/2010/main" val="2726514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7419" y="192999"/>
            <a:ext cx="7391400" cy="487362"/>
          </a:xfrm>
        </p:spPr>
        <p:txBody>
          <a:bodyPr>
            <a:noAutofit/>
          </a:bodyPr>
          <a:lstStyle/>
          <a:p>
            <a:r>
              <a:rPr lang="en-US" altLang="en-US" sz="3200" b="0" cap="all" dirty="0">
                <a:latin typeface="Arial Narrow" pitchFamily="34" charset="0"/>
                <a:ea typeface="ＭＳ Ｐゴシック" pitchFamily="34" charset="-128"/>
              </a:rPr>
              <a:t>PolioPlus Campaign — 1980</a:t>
            </a:r>
            <a:r>
              <a:rPr lang="en-US" altLang="en-US" sz="3200" b="0" dirty="0">
                <a:latin typeface="Arial Narrow" pitchFamily="34" charset="0"/>
                <a:ea typeface="ＭＳ Ｐゴシック" pitchFamily="34" charset="-128"/>
              </a:rPr>
              <a:t>s</a:t>
            </a:r>
            <a:endParaRPr lang="en-US" sz="3200" b="0" dirty="0"/>
          </a:p>
        </p:txBody>
      </p:sp>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l="-1"/>
          <a:stretch/>
        </p:blipFill>
        <p:spPr>
          <a:xfrm>
            <a:off x="441325" y="1158239"/>
            <a:ext cx="8283918" cy="4809173"/>
          </a:xfrm>
        </p:spPr>
      </p:pic>
      <p:sp>
        <p:nvSpPr>
          <p:cNvPr id="5" name="Subtitle 2">
            <a:extLst>
              <a:ext uri="{FF2B5EF4-FFF2-40B4-BE49-F238E27FC236}">
                <a16:creationId xmlns:a16="http://schemas.microsoft.com/office/drawing/2014/main" id="{B6E57680-25A2-490B-9652-B3106B38479D}"/>
              </a:ext>
            </a:extLst>
          </p:cNvPr>
          <p:cNvSpPr txBox="1">
            <a:spLocks/>
          </p:cNvSpPr>
          <p:nvPr/>
        </p:nvSpPr>
        <p:spPr>
          <a:xfrm>
            <a:off x="5395617" y="6238875"/>
            <a:ext cx="3573577" cy="514350"/>
          </a:xfrm>
          <a:prstGeom prst="rect">
            <a:avLst/>
          </a:prstGeom>
        </p:spPr>
        <p:txBody>
          <a:bodyPr>
            <a:normAutofit/>
          </a:bodyPr>
          <a:lstStyle>
            <a:lvl1pPr marL="0" indent="0" algn="l" defTabSz="457200" rtl="0" eaLnBrk="1" latinLnBrk="0" hangingPunct="1">
              <a:spcBef>
                <a:spcPct val="20000"/>
              </a:spcBef>
              <a:buFontTx/>
              <a:buNone/>
              <a:defRPr sz="3200" b="1" i="0" kern="1200">
                <a:solidFill>
                  <a:srgbClr val="01B4E7"/>
                </a:solidFill>
                <a:latin typeface="Arial Narrow"/>
                <a:ea typeface="+mn-ea"/>
                <a:cs typeface="Arial Narrow"/>
              </a:defRPr>
            </a:lvl1pPr>
            <a:lvl2pPr marL="742950" indent="-285750" algn="l" defTabSz="457200" rtl="0" eaLnBrk="1" latinLnBrk="0" hangingPunct="1">
              <a:spcBef>
                <a:spcPct val="20000"/>
              </a:spcBef>
              <a:buFont typeface="Arial"/>
              <a:buChar char="–"/>
              <a:defRPr sz="2800" b="1" i="0" kern="1200">
                <a:solidFill>
                  <a:srgbClr val="16316B"/>
                </a:solidFill>
                <a:latin typeface="Arial Narrow"/>
                <a:ea typeface="+mn-ea"/>
                <a:cs typeface="Arial Narrow"/>
              </a:defRPr>
            </a:lvl2pPr>
            <a:lvl3pPr marL="1143000" indent="-228600" algn="l" defTabSz="457200" rtl="0" eaLnBrk="1" latinLnBrk="0" hangingPunct="1">
              <a:spcBef>
                <a:spcPct val="20000"/>
              </a:spcBef>
              <a:buFont typeface="Arial"/>
              <a:buChar char="•"/>
              <a:defRPr sz="2400" b="1" i="0" kern="1200">
                <a:solidFill>
                  <a:srgbClr val="16316B"/>
                </a:solidFill>
                <a:latin typeface="Arial Narrow"/>
                <a:ea typeface="+mn-ea"/>
                <a:cs typeface="Arial Narrow"/>
              </a:defRPr>
            </a:lvl3pPr>
            <a:lvl4pPr marL="16002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4pPr>
            <a:lvl5pPr marL="20574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400" dirty="0"/>
              <a:t>105 YEARS OF DOING GOOD IN THE WORLD</a:t>
            </a:r>
          </a:p>
        </p:txBody>
      </p:sp>
    </p:spTree>
    <p:extLst>
      <p:ext uri="{BB962C8B-B14F-4D97-AF65-F5344CB8AC3E}">
        <p14:creationId xmlns:p14="http://schemas.microsoft.com/office/powerpoint/2010/main" val="3563426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6490" y="192999"/>
            <a:ext cx="8265852" cy="487362"/>
          </a:xfrm>
        </p:spPr>
        <p:txBody>
          <a:bodyPr>
            <a:noAutofit/>
          </a:bodyPr>
          <a:lstStyle/>
          <a:p>
            <a:r>
              <a:rPr lang="en-US" altLang="en-US" sz="3200" b="0" cap="all" dirty="0">
                <a:latin typeface="Arial Narrow" pitchFamily="34" charset="0"/>
                <a:ea typeface="ＭＳ Ｐゴシック" pitchFamily="34" charset="-128"/>
              </a:rPr>
              <a:t>Global Polio Eradication Initiative — 1988</a:t>
            </a:r>
            <a:endParaRPr lang="en-US" sz="3200" b="0" cap="all" dirty="0"/>
          </a:p>
        </p:txBody>
      </p:sp>
      <p:pic>
        <p:nvPicPr>
          <p:cNvPr id="9" name="Content Placeholder 8"/>
          <p:cNvPicPr>
            <a:picLocks noGrp="1" noChangeAspect="1"/>
          </p:cNvPicPr>
          <p:nvPr>
            <p:ph sz="half" idx="11"/>
          </p:nvPr>
        </p:nvPicPr>
        <p:blipFill rotWithShape="1">
          <a:blip r:embed="rId3" cstate="email">
            <a:extLst>
              <a:ext uri="{28A0092B-C50C-407E-A947-70E740481C1C}">
                <a14:useLocalDpi xmlns:a14="http://schemas.microsoft.com/office/drawing/2010/main"/>
              </a:ext>
            </a:extLst>
          </a:blip>
          <a:srcRect/>
          <a:stretch/>
        </p:blipFill>
        <p:spPr>
          <a:xfrm>
            <a:off x="5194505" y="1420728"/>
            <a:ext cx="3794296" cy="4358761"/>
          </a:xfrm>
        </p:spPr>
      </p:pic>
      <p:pic>
        <p:nvPicPr>
          <p:cNvPr id="12" name="Content Placeholder 11"/>
          <p:cNvPicPr>
            <a:picLocks noGrp="1" noChangeAspect="1"/>
          </p:cNvPicPr>
          <p:nvPr>
            <p:ph sz="half" idx="12"/>
          </p:nvPr>
        </p:nvPicPr>
        <p:blipFill rotWithShape="1">
          <a:blip r:embed="rId4" cstate="email">
            <a:extLst>
              <a:ext uri="{28A0092B-C50C-407E-A947-70E740481C1C}">
                <a14:useLocalDpi xmlns:a14="http://schemas.microsoft.com/office/drawing/2010/main"/>
              </a:ext>
            </a:extLst>
          </a:blip>
          <a:srcRect l="-32822"/>
          <a:stretch/>
        </p:blipFill>
        <p:spPr>
          <a:xfrm>
            <a:off x="-1434758" y="1420728"/>
            <a:ext cx="6538142" cy="4358761"/>
          </a:xfrm>
        </p:spPr>
      </p:pic>
      <p:sp>
        <p:nvSpPr>
          <p:cNvPr id="5" name="Subtitle 2">
            <a:extLst>
              <a:ext uri="{FF2B5EF4-FFF2-40B4-BE49-F238E27FC236}">
                <a16:creationId xmlns:a16="http://schemas.microsoft.com/office/drawing/2014/main" id="{FEEEB11B-4530-474C-A7AB-B4DEFD3D5C6C}"/>
              </a:ext>
            </a:extLst>
          </p:cNvPr>
          <p:cNvSpPr txBox="1">
            <a:spLocks/>
          </p:cNvSpPr>
          <p:nvPr/>
        </p:nvSpPr>
        <p:spPr>
          <a:xfrm>
            <a:off x="5395617" y="6238875"/>
            <a:ext cx="3573577" cy="514350"/>
          </a:xfrm>
          <a:prstGeom prst="rect">
            <a:avLst/>
          </a:prstGeom>
        </p:spPr>
        <p:txBody>
          <a:bodyPr>
            <a:normAutofit/>
          </a:bodyPr>
          <a:lstStyle>
            <a:lvl1pPr marL="0" indent="0" algn="l" defTabSz="457200" rtl="0" eaLnBrk="1" latinLnBrk="0" hangingPunct="1">
              <a:spcBef>
                <a:spcPct val="20000"/>
              </a:spcBef>
              <a:buFontTx/>
              <a:buNone/>
              <a:defRPr sz="3200" b="1" i="0" kern="1200">
                <a:solidFill>
                  <a:srgbClr val="01B4E7"/>
                </a:solidFill>
                <a:latin typeface="Arial Narrow"/>
                <a:ea typeface="+mn-ea"/>
                <a:cs typeface="Arial Narrow"/>
              </a:defRPr>
            </a:lvl1pPr>
            <a:lvl2pPr marL="742950" indent="-285750" algn="l" defTabSz="457200" rtl="0" eaLnBrk="1" latinLnBrk="0" hangingPunct="1">
              <a:spcBef>
                <a:spcPct val="20000"/>
              </a:spcBef>
              <a:buFont typeface="Arial"/>
              <a:buChar char="–"/>
              <a:defRPr sz="2800" b="1" i="0" kern="1200">
                <a:solidFill>
                  <a:srgbClr val="16316B"/>
                </a:solidFill>
                <a:latin typeface="Arial Narrow"/>
                <a:ea typeface="+mn-ea"/>
                <a:cs typeface="Arial Narrow"/>
              </a:defRPr>
            </a:lvl2pPr>
            <a:lvl3pPr marL="1143000" indent="-228600" algn="l" defTabSz="457200" rtl="0" eaLnBrk="1" latinLnBrk="0" hangingPunct="1">
              <a:spcBef>
                <a:spcPct val="20000"/>
              </a:spcBef>
              <a:buFont typeface="Arial"/>
              <a:buChar char="•"/>
              <a:defRPr sz="2400" b="1" i="0" kern="1200">
                <a:solidFill>
                  <a:srgbClr val="16316B"/>
                </a:solidFill>
                <a:latin typeface="Arial Narrow"/>
                <a:ea typeface="+mn-ea"/>
                <a:cs typeface="Arial Narrow"/>
              </a:defRPr>
            </a:lvl3pPr>
            <a:lvl4pPr marL="16002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4pPr>
            <a:lvl5pPr marL="20574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400" dirty="0"/>
              <a:t>105 YEARS OF DOING GOOD IN THE WORLD</a:t>
            </a:r>
          </a:p>
        </p:txBody>
      </p:sp>
    </p:spTree>
    <p:extLst>
      <p:ext uri="{BB962C8B-B14F-4D97-AF65-F5344CB8AC3E}">
        <p14:creationId xmlns:p14="http://schemas.microsoft.com/office/powerpoint/2010/main" val="5802611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08" y="915894"/>
            <a:ext cx="9145308" cy="5078506"/>
          </a:xfrm>
          <a:prstGeom prst="rect">
            <a:avLst/>
          </a:prstGeom>
          <a:solidFill>
            <a:srgbClr val="9EA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4" name="Title 3"/>
          <p:cNvSpPr>
            <a:spLocks noGrp="1"/>
          </p:cNvSpPr>
          <p:nvPr>
            <p:ph type="title"/>
          </p:nvPr>
        </p:nvSpPr>
        <p:spPr>
          <a:xfrm>
            <a:off x="366490" y="192999"/>
            <a:ext cx="7391400" cy="487362"/>
          </a:xfrm>
        </p:spPr>
        <p:txBody>
          <a:bodyPr>
            <a:noAutofit/>
          </a:bodyPr>
          <a:lstStyle/>
          <a:p>
            <a:r>
              <a:rPr lang="en-US" altLang="en-US" sz="3200" b="0" cap="all" dirty="0">
                <a:latin typeface="Arial Narrow" pitchFamily="34" charset="0"/>
                <a:ea typeface="ＭＳ Ｐゴシック" pitchFamily="34" charset="-128"/>
              </a:rPr>
              <a:t>National Immunization Days </a:t>
            </a:r>
            <a:endParaRPr lang="en-US" sz="3200" b="0" cap="all" dirty="0"/>
          </a:p>
        </p:txBody>
      </p:sp>
      <p:pic>
        <p:nvPicPr>
          <p:cNvPr id="11" name="Content Placeholder 10"/>
          <p:cNvPicPr>
            <a:picLocks noGrp="1" noChangeAspect="1"/>
          </p:cNvPicPr>
          <p:nvPr>
            <p:ph sz="half" idx="12"/>
          </p:nvPr>
        </p:nvPicPr>
        <p:blipFill rotWithShape="1">
          <a:blip r:embed="rId3" cstate="email">
            <a:extLst>
              <a:ext uri="{28A0092B-C50C-407E-A947-70E740481C1C}">
                <a14:useLocalDpi xmlns:a14="http://schemas.microsoft.com/office/drawing/2010/main"/>
              </a:ext>
            </a:extLst>
          </a:blip>
          <a:srcRect/>
          <a:stretch/>
        </p:blipFill>
        <p:spPr>
          <a:xfrm>
            <a:off x="3791185" y="1171722"/>
            <a:ext cx="5035315" cy="4496171"/>
          </a:xfrm>
        </p:spPr>
      </p:pic>
      <p:pic>
        <p:nvPicPr>
          <p:cNvPr id="10" name="Content Placeholder 9" descr="Slide 32 AC0049-B02-F01-003.jpg"/>
          <p:cNvPicPr>
            <a:picLocks noGrp="1" noChangeAspect="1"/>
          </p:cNvPicPr>
          <p:nvPr>
            <p:ph sz="half" idx="11"/>
          </p:nvPr>
        </p:nvPicPr>
        <p:blipFill>
          <a:blip r:embed="rId4" cstate="email">
            <a:extLst>
              <a:ext uri="{28A0092B-C50C-407E-A947-70E740481C1C}">
                <a14:useLocalDpi xmlns:a14="http://schemas.microsoft.com/office/drawing/2010/main"/>
              </a:ext>
            </a:extLst>
          </a:blip>
          <a:srcRect/>
          <a:stretch>
            <a:fillRect/>
          </a:stretch>
        </p:blipFill>
        <p:spPr>
          <a:xfrm>
            <a:off x="349112" y="1171723"/>
            <a:ext cx="3310664" cy="4496171"/>
          </a:xfrm>
        </p:spPr>
      </p:pic>
      <p:sp>
        <p:nvSpPr>
          <p:cNvPr id="6" name="Subtitle 2">
            <a:extLst>
              <a:ext uri="{FF2B5EF4-FFF2-40B4-BE49-F238E27FC236}">
                <a16:creationId xmlns:a16="http://schemas.microsoft.com/office/drawing/2014/main" id="{B59CEA49-94D9-44FF-A6B9-3617764262F3}"/>
              </a:ext>
            </a:extLst>
          </p:cNvPr>
          <p:cNvSpPr txBox="1">
            <a:spLocks/>
          </p:cNvSpPr>
          <p:nvPr/>
        </p:nvSpPr>
        <p:spPr>
          <a:xfrm>
            <a:off x="5395617" y="6238875"/>
            <a:ext cx="3573577" cy="514350"/>
          </a:xfrm>
          <a:prstGeom prst="rect">
            <a:avLst/>
          </a:prstGeom>
        </p:spPr>
        <p:txBody>
          <a:bodyPr>
            <a:normAutofit/>
          </a:bodyPr>
          <a:lstStyle>
            <a:lvl1pPr marL="0" indent="0" algn="l" defTabSz="457200" rtl="0" eaLnBrk="1" latinLnBrk="0" hangingPunct="1">
              <a:spcBef>
                <a:spcPct val="20000"/>
              </a:spcBef>
              <a:buFontTx/>
              <a:buNone/>
              <a:defRPr sz="3200" b="1" i="0" kern="1200">
                <a:solidFill>
                  <a:srgbClr val="01B4E7"/>
                </a:solidFill>
                <a:latin typeface="Arial Narrow"/>
                <a:ea typeface="+mn-ea"/>
                <a:cs typeface="Arial Narrow"/>
              </a:defRPr>
            </a:lvl1pPr>
            <a:lvl2pPr marL="742950" indent="-285750" algn="l" defTabSz="457200" rtl="0" eaLnBrk="1" latinLnBrk="0" hangingPunct="1">
              <a:spcBef>
                <a:spcPct val="20000"/>
              </a:spcBef>
              <a:buFont typeface="Arial"/>
              <a:buChar char="–"/>
              <a:defRPr sz="2800" b="1" i="0" kern="1200">
                <a:solidFill>
                  <a:srgbClr val="16316B"/>
                </a:solidFill>
                <a:latin typeface="Arial Narrow"/>
                <a:ea typeface="+mn-ea"/>
                <a:cs typeface="Arial Narrow"/>
              </a:defRPr>
            </a:lvl2pPr>
            <a:lvl3pPr marL="1143000" indent="-228600" algn="l" defTabSz="457200" rtl="0" eaLnBrk="1" latinLnBrk="0" hangingPunct="1">
              <a:spcBef>
                <a:spcPct val="20000"/>
              </a:spcBef>
              <a:buFont typeface="Arial"/>
              <a:buChar char="•"/>
              <a:defRPr sz="2400" b="1" i="0" kern="1200">
                <a:solidFill>
                  <a:srgbClr val="16316B"/>
                </a:solidFill>
                <a:latin typeface="Arial Narrow"/>
                <a:ea typeface="+mn-ea"/>
                <a:cs typeface="Arial Narrow"/>
              </a:defRPr>
            </a:lvl3pPr>
            <a:lvl4pPr marL="16002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4pPr>
            <a:lvl5pPr marL="20574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400" dirty="0"/>
              <a:t>105 YEARS OF DOING GOOD IN THE WORLD</a:t>
            </a:r>
          </a:p>
        </p:txBody>
      </p:sp>
    </p:spTree>
    <p:extLst>
      <p:ext uri="{BB962C8B-B14F-4D97-AF65-F5344CB8AC3E}">
        <p14:creationId xmlns:p14="http://schemas.microsoft.com/office/powerpoint/2010/main" val="1949718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12757" y="0"/>
            <a:ext cx="4431243" cy="2900854"/>
          </a:xfrm>
          <a:prstGeom prst="rect">
            <a:avLst/>
          </a:prstGeom>
        </p:spPr>
      </p:pic>
      <p:pic>
        <p:nvPicPr>
          <p:cNvPr id="4" name="Content Placeholder 6"/>
          <p:cNvPicPr>
            <a:picLocks noChangeAspect="1"/>
          </p:cNvPicPr>
          <p:nvPr/>
        </p:nvPicPr>
        <p:blipFill rotWithShape="1">
          <a:blip r:embed="rId4" cstate="email">
            <a:extLst>
              <a:ext uri="{28A0092B-C50C-407E-A947-70E740481C1C}">
                <a14:useLocalDpi xmlns:a14="http://schemas.microsoft.com/office/drawing/2010/main"/>
              </a:ext>
            </a:extLst>
          </a:blip>
          <a:srcRect l="-2518"/>
          <a:stretch/>
        </p:blipFill>
        <p:spPr>
          <a:xfrm>
            <a:off x="785636" y="-1"/>
            <a:ext cx="4309621" cy="3234268"/>
          </a:xfrm>
          <a:prstGeom prst="rect">
            <a:avLst/>
          </a:prstGeom>
        </p:spPr>
      </p:pic>
      <p:pic>
        <p:nvPicPr>
          <p:cNvPr id="10" name="Picture 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5820"/>
            <a:ext cx="2355658" cy="3135020"/>
          </a:xfrm>
          <a:prstGeom prst="rect">
            <a:avLst/>
          </a:prstGeom>
        </p:spPr>
      </p:pic>
      <p:pic>
        <p:nvPicPr>
          <p:cNvPr id="5" name="Content Placeholder 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392246" y="2857215"/>
            <a:ext cx="4750531" cy="3118135"/>
          </a:xfrm>
          <a:prstGeom prst="rect">
            <a:avLst/>
          </a:prstGeom>
        </p:spPr>
      </p:pic>
      <p:pic>
        <p:nvPicPr>
          <p:cNvPr id="7" name="Content Placeholder 10"/>
          <p:cNvPicPr>
            <a:picLocks noChangeAspect="1"/>
          </p:cNvPicPr>
          <p:nvPr/>
        </p:nvPicPr>
        <p:blipFill rotWithShape="1">
          <a:blip r:embed="rId7" cstate="email">
            <a:extLst>
              <a:ext uri="{28A0092B-C50C-407E-A947-70E740481C1C}">
                <a14:useLocalDpi xmlns:a14="http://schemas.microsoft.com/office/drawing/2010/main"/>
              </a:ext>
            </a:extLst>
          </a:blip>
          <a:srcRect t="-1"/>
          <a:stretch/>
        </p:blipFill>
        <p:spPr>
          <a:xfrm>
            <a:off x="1" y="3063995"/>
            <a:ext cx="4403497" cy="2911356"/>
          </a:xfrm>
          <a:prstGeom prst="rect">
            <a:avLst/>
          </a:prstGeom>
        </p:spPr>
      </p:pic>
      <p:sp>
        <p:nvSpPr>
          <p:cNvPr id="9" name="Rectangle 8"/>
          <p:cNvSpPr/>
          <p:nvPr/>
        </p:nvSpPr>
        <p:spPr>
          <a:xfrm>
            <a:off x="-3363" y="2692635"/>
            <a:ext cx="9144000" cy="541632"/>
          </a:xfrm>
          <a:prstGeom prst="rect">
            <a:avLst/>
          </a:prstGeom>
          <a:solidFill>
            <a:srgbClr val="00B4E7"/>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dirty="0">
              <a:solidFill>
                <a:srgbClr val="E7E7E8"/>
              </a:solidFill>
            </a:endParaRPr>
          </a:p>
        </p:txBody>
      </p:sp>
      <p:sp>
        <p:nvSpPr>
          <p:cNvPr id="8" name="Title 7"/>
          <p:cNvSpPr>
            <a:spLocks noGrp="1"/>
          </p:cNvSpPr>
          <p:nvPr>
            <p:ph type="ctrTitle"/>
          </p:nvPr>
        </p:nvSpPr>
        <p:spPr>
          <a:xfrm>
            <a:off x="237066" y="2675701"/>
            <a:ext cx="8686800" cy="1828800"/>
          </a:xfrm>
        </p:spPr>
        <p:txBody>
          <a:bodyPr/>
          <a:lstStyle/>
          <a:p>
            <a:pPr algn="ctr"/>
            <a:r>
              <a:rPr lang="en-US" sz="3200" dirty="0">
                <a:solidFill>
                  <a:schemeClr val="bg1"/>
                </a:solidFill>
              </a:rPr>
              <a:t>Celebrating a Century of Doing Good in the World</a:t>
            </a:r>
          </a:p>
        </p:txBody>
      </p:sp>
      <p:sp>
        <p:nvSpPr>
          <p:cNvPr id="11" name="Content Placeholder 10"/>
          <p:cNvSpPr txBox="1">
            <a:spLocks/>
          </p:cNvSpPr>
          <p:nvPr/>
        </p:nvSpPr>
        <p:spPr>
          <a:xfrm>
            <a:off x="7706423" y="5778529"/>
            <a:ext cx="1434214" cy="429477"/>
          </a:xfrm>
          <a:prstGeom prst="rect">
            <a:avLst/>
          </a:prstGeom>
        </p:spPr>
        <p:txBody>
          <a:bodyPr>
            <a:normAutofit/>
          </a:bodyPr>
          <a:lstStyle>
            <a:lvl1pPr marL="342900" indent="-342900" algn="l" defTabSz="457200" rtl="0" eaLnBrk="1" latinLnBrk="0" hangingPunct="1">
              <a:spcBef>
                <a:spcPct val="20000"/>
              </a:spcBef>
              <a:buFont typeface="Arial"/>
              <a:buChar char="•"/>
              <a:defRPr sz="3200" b="1" i="0" kern="1200">
                <a:solidFill>
                  <a:srgbClr val="16316B"/>
                </a:solidFill>
                <a:latin typeface="Arial Narrow"/>
                <a:ea typeface="+mn-ea"/>
                <a:cs typeface="Arial Narrow"/>
              </a:defRPr>
            </a:lvl1pPr>
            <a:lvl2pPr marL="742950" indent="-285750" algn="l" defTabSz="457200" rtl="0" eaLnBrk="1" latinLnBrk="0" hangingPunct="1">
              <a:spcBef>
                <a:spcPct val="20000"/>
              </a:spcBef>
              <a:buFont typeface="Arial"/>
              <a:buChar char="–"/>
              <a:defRPr sz="2800" b="1" i="0" kern="1200">
                <a:solidFill>
                  <a:srgbClr val="16316B"/>
                </a:solidFill>
                <a:latin typeface="Arial Narrow"/>
                <a:ea typeface="+mn-ea"/>
                <a:cs typeface="Arial Narrow"/>
              </a:defRPr>
            </a:lvl2pPr>
            <a:lvl3pPr marL="1143000" indent="-228600" algn="l" defTabSz="457200" rtl="0" eaLnBrk="1" latinLnBrk="0" hangingPunct="1">
              <a:spcBef>
                <a:spcPct val="20000"/>
              </a:spcBef>
              <a:buFont typeface="Arial"/>
              <a:buChar char="•"/>
              <a:defRPr sz="2400" b="1" i="0" kern="1200">
                <a:solidFill>
                  <a:srgbClr val="16316B"/>
                </a:solidFill>
                <a:latin typeface="Arial Narrow"/>
                <a:ea typeface="+mn-ea"/>
                <a:cs typeface="Arial Narrow"/>
              </a:defRPr>
            </a:lvl3pPr>
            <a:lvl4pPr marL="16002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4pPr>
            <a:lvl5pPr marL="20574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Arial"/>
              <a:buNone/>
            </a:pPr>
            <a:r>
              <a:rPr lang="en-US" sz="900" dirty="0">
                <a:solidFill>
                  <a:srgbClr val="9EA6B4"/>
                </a:solidFill>
              </a:rPr>
              <a:t>Jean-Mark Giboux</a:t>
            </a:r>
          </a:p>
        </p:txBody>
      </p:sp>
      <p:sp>
        <p:nvSpPr>
          <p:cNvPr id="13" name="Subtitle 2">
            <a:extLst>
              <a:ext uri="{FF2B5EF4-FFF2-40B4-BE49-F238E27FC236}">
                <a16:creationId xmlns:a16="http://schemas.microsoft.com/office/drawing/2014/main" id="{014B05BC-CAB5-45AD-860D-73CBB830C92D}"/>
              </a:ext>
            </a:extLst>
          </p:cNvPr>
          <p:cNvSpPr txBox="1">
            <a:spLocks/>
          </p:cNvSpPr>
          <p:nvPr/>
        </p:nvSpPr>
        <p:spPr>
          <a:xfrm>
            <a:off x="5395617" y="6238875"/>
            <a:ext cx="3573577" cy="514350"/>
          </a:xfrm>
          <a:prstGeom prst="rect">
            <a:avLst/>
          </a:prstGeom>
        </p:spPr>
        <p:txBody>
          <a:bodyPr>
            <a:normAutofit/>
          </a:bodyPr>
          <a:lstStyle>
            <a:lvl1pPr marL="0" indent="0" algn="l" defTabSz="457200" rtl="0" eaLnBrk="1" latinLnBrk="0" hangingPunct="1">
              <a:spcBef>
                <a:spcPct val="20000"/>
              </a:spcBef>
              <a:buFontTx/>
              <a:buNone/>
              <a:defRPr sz="3200" b="1" i="0" kern="1200">
                <a:solidFill>
                  <a:srgbClr val="01B4E7"/>
                </a:solidFill>
                <a:latin typeface="Arial Narrow"/>
                <a:ea typeface="+mn-ea"/>
                <a:cs typeface="Arial Narrow"/>
              </a:defRPr>
            </a:lvl1pPr>
            <a:lvl2pPr marL="742950" indent="-285750" algn="l" defTabSz="457200" rtl="0" eaLnBrk="1" latinLnBrk="0" hangingPunct="1">
              <a:spcBef>
                <a:spcPct val="20000"/>
              </a:spcBef>
              <a:buFont typeface="Arial"/>
              <a:buChar char="–"/>
              <a:defRPr sz="2800" b="1" i="0" kern="1200">
                <a:solidFill>
                  <a:srgbClr val="16316B"/>
                </a:solidFill>
                <a:latin typeface="Arial Narrow"/>
                <a:ea typeface="+mn-ea"/>
                <a:cs typeface="Arial Narrow"/>
              </a:defRPr>
            </a:lvl2pPr>
            <a:lvl3pPr marL="1143000" indent="-228600" algn="l" defTabSz="457200" rtl="0" eaLnBrk="1" latinLnBrk="0" hangingPunct="1">
              <a:spcBef>
                <a:spcPct val="20000"/>
              </a:spcBef>
              <a:buFont typeface="Arial"/>
              <a:buChar char="•"/>
              <a:defRPr sz="2400" b="1" i="0" kern="1200">
                <a:solidFill>
                  <a:srgbClr val="16316B"/>
                </a:solidFill>
                <a:latin typeface="Arial Narrow"/>
                <a:ea typeface="+mn-ea"/>
                <a:cs typeface="Arial Narrow"/>
              </a:defRPr>
            </a:lvl3pPr>
            <a:lvl4pPr marL="16002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4pPr>
            <a:lvl5pPr marL="20574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400" dirty="0"/>
              <a:t>105 YEARS OF DOING GOOD IN THE WORLD</a:t>
            </a:r>
          </a:p>
        </p:txBody>
      </p:sp>
    </p:spTree>
    <p:extLst>
      <p:ext uri="{BB962C8B-B14F-4D97-AF65-F5344CB8AC3E}">
        <p14:creationId xmlns:p14="http://schemas.microsoft.com/office/powerpoint/2010/main" val="12600577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6490" y="192999"/>
            <a:ext cx="7391400" cy="487362"/>
          </a:xfrm>
        </p:spPr>
        <p:txBody>
          <a:bodyPr>
            <a:noAutofit/>
          </a:bodyPr>
          <a:lstStyle/>
          <a:p>
            <a:r>
              <a:rPr lang="en-US" sz="3200" b="0" dirty="0"/>
              <a:t>POLIOPLUS PARTNERS – 1995</a:t>
            </a:r>
          </a:p>
        </p:txBody>
      </p:sp>
      <p:pic>
        <p:nvPicPr>
          <p:cNvPr id="5" name="Content Placeholder 4"/>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450335" y="1198563"/>
            <a:ext cx="8219989" cy="4768850"/>
          </a:xfrm>
        </p:spPr>
      </p:pic>
      <p:sp>
        <p:nvSpPr>
          <p:cNvPr id="4" name="Subtitle 2">
            <a:extLst>
              <a:ext uri="{FF2B5EF4-FFF2-40B4-BE49-F238E27FC236}">
                <a16:creationId xmlns:a16="http://schemas.microsoft.com/office/drawing/2014/main" id="{AA332D12-F7A0-49A6-95C5-7B78577EA411}"/>
              </a:ext>
            </a:extLst>
          </p:cNvPr>
          <p:cNvSpPr txBox="1">
            <a:spLocks/>
          </p:cNvSpPr>
          <p:nvPr/>
        </p:nvSpPr>
        <p:spPr>
          <a:xfrm>
            <a:off x="5395617" y="6238875"/>
            <a:ext cx="3573577" cy="514350"/>
          </a:xfrm>
          <a:prstGeom prst="rect">
            <a:avLst/>
          </a:prstGeom>
        </p:spPr>
        <p:txBody>
          <a:bodyPr>
            <a:normAutofit/>
          </a:bodyPr>
          <a:lstStyle>
            <a:lvl1pPr marL="0" indent="0" algn="l" defTabSz="457200" rtl="0" eaLnBrk="1" latinLnBrk="0" hangingPunct="1">
              <a:spcBef>
                <a:spcPct val="20000"/>
              </a:spcBef>
              <a:buFontTx/>
              <a:buNone/>
              <a:defRPr sz="3200" b="1" i="0" kern="1200">
                <a:solidFill>
                  <a:srgbClr val="01B4E7"/>
                </a:solidFill>
                <a:latin typeface="Arial Narrow"/>
                <a:ea typeface="+mn-ea"/>
                <a:cs typeface="Arial Narrow"/>
              </a:defRPr>
            </a:lvl1pPr>
            <a:lvl2pPr marL="742950" indent="-285750" algn="l" defTabSz="457200" rtl="0" eaLnBrk="1" latinLnBrk="0" hangingPunct="1">
              <a:spcBef>
                <a:spcPct val="20000"/>
              </a:spcBef>
              <a:buFont typeface="Arial"/>
              <a:buChar char="–"/>
              <a:defRPr sz="2800" b="1" i="0" kern="1200">
                <a:solidFill>
                  <a:srgbClr val="16316B"/>
                </a:solidFill>
                <a:latin typeface="Arial Narrow"/>
                <a:ea typeface="+mn-ea"/>
                <a:cs typeface="Arial Narrow"/>
              </a:defRPr>
            </a:lvl2pPr>
            <a:lvl3pPr marL="1143000" indent="-228600" algn="l" defTabSz="457200" rtl="0" eaLnBrk="1" latinLnBrk="0" hangingPunct="1">
              <a:spcBef>
                <a:spcPct val="20000"/>
              </a:spcBef>
              <a:buFont typeface="Arial"/>
              <a:buChar char="•"/>
              <a:defRPr sz="2400" b="1" i="0" kern="1200">
                <a:solidFill>
                  <a:srgbClr val="16316B"/>
                </a:solidFill>
                <a:latin typeface="Arial Narrow"/>
                <a:ea typeface="+mn-ea"/>
                <a:cs typeface="Arial Narrow"/>
              </a:defRPr>
            </a:lvl3pPr>
            <a:lvl4pPr marL="16002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4pPr>
            <a:lvl5pPr marL="20574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400" dirty="0"/>
              <a:t>105 YEARS OF DOING GOOD IN THE WORLD</a:t>
            </a:r>
          </a:p>
        </p:txBody>
      </p:sp>
    </p:spTree>
    <p:extLst>
      <p:ext uri="{BB962C8B-B14F-4D97-AF65-F5344CB8AC3E}">
        <p14:creationId xmlns:p14="http://schemas.microsoft.com/office/powerpoint/2010/main" val="40996000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80974" y="-18442"/>
            <a:ext cx="3300909" cy="2709537"/>
          </a:xfrm>
          <a:prstGeom prst="rect">
            <a:avLst/>
          </a:prstGeom>
        </p:spPr>
      </p:pic>
      <p:pic>
        <p:nvPicPr>
          <p:cNvPr id="8" name="Content Placeholder 2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22633" y="3234267"/>
            <a:ext cx="2824789" cy="2730885"/>
          </a:xfrm>
          <a:prstGeom prst="rect">
            <a:avLst/>
          </a:prstGeom>
          <a:ln w="19050" cmpd="sng">
            <a:noFill/>
          </a:ln>
        </p:spPr>
      </p:pic>
      <p:pic>
        <p:nvPicPr>
          <p:cNvPr id="9" name="Content Placeholder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289905" y="-18442"/>
            <a:ext cx="3032728" cy="2709537"/>
          </a:xfrm>
          <a:prstGeom prst="rect">
            <a:avLst/>
          </a:prstGeom>
        </p:spPr>
      </p:pic>
      <p:sp>
        <p:nvSpPr>
          <p:cNvPr id="10" name="Rectangle 9"/>
          <p:cNvSpPr/>
          <p:nvPr/>
        </p:nvSpPr>
        <p:spPr>
          <a:xfrm>
            <a:off x="-3363" y="2692635"/>
            <a:ext cx="9144000" cy="541632"/>
          </a:xfrm>
          <a:prstGeom prst="rect">
            <a:avLst/>
          </a:prstGeom>
          <a:solidFill>
            <a:srgbClr val="00B4E7"/>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dirty="0">
              <a:solidFill>
                <a:srgbClr val="E7E7E8"/>
              </a:solidFill>
            </a:endParaRPr>
          </a:p>
        </p:txBody>
      </p:sp>
      <p:sp>
        <p:nvSpPr>
          <p:cNvPr id="11" name="Title 7"/>
          <p:cNvSpPr txBox="1">
            <a:spLocks/>
          </p:cNvSpPr>
          <p:nvPr/>
        </p:nvSpPr>
        <p:spPr>
          <a:xfrm>
            <a:off x="237066" y="2691095"/>
            <a:ext cx="8686800" cy="657087"/>
          </a:xfrm>
          <a:prstGeom prst="rect">
            <a:avLst/>
          </a:prstGeom>
          <a:noFill/>
          <a:effectLst/>
        </p:spPr>
        <p:txBody>
          <a:bodyPr lIns="0" tIns="0" rIns="0" bIns="0" anchor="t" anchorCtr="0">
            <a:noAutofit/>
          </a:bodyPr>
          <a:lstStyle>
            <a:lvl1pPr algn="l" defTabSz="457200" rtl="0" eaLnBrk="1" latinLnBrk="0" hangingPunct="1">
              <a:spcBef>
                <a:spcPct val="0"/>
              </a:spcBef>
              <a:buNone/>
              <a:defRPr sz="3600" b="0" i="0" kern="1200">
                <a:solidFill>
                  <a:schemeClr val="bg1"/>
                </a:solidFill>
                <a:latin typeface="Arial Narrow"/>
                <a:ea typeface="+mj-ea"/>
                <a:cs typeface="Arial Narrow"/>
              </a:defRPr>
            </a:lvl1pPr>
          </a:lstStyle>
          <a:p>
            <a:pPr algn="ctr"/>
            <a:r>
              <a:rPr lang="en-US" altLang="en-US" sz="3200" dirty="0">
                <a:latin typeface="Arial Narrow" pitchFamily="34" charset="0"/>
                <a:ea typeface="ＭＳ Ｐゴシック" pitchFamily="34" charset="-128"/>
              </a:rPr>
              <a:t>Contributions </a:t>
            </a:r>
            <a:r>
              <a:rPr lang="en-US" sz="3200" dirty="0"/>
              <a:t>and Recognition</a:t>
            </a:r>
          </a:p>
        </p:txBody>
      </p:sp>
      <p:sp>
        <p:nvSpPr>
          <p:cNvPr id="7" name="Subtitle 2"/>
          <p:cNvSpPr txBox="1">
            <a:spLocks/>
          </p:cNvSpPr>
          <p:nvPr/>
        </p:nvSpPr>
        <p:spPr>
          <a:xfrm>
            <a:off x="2517775" y="6238875"/>
            <a:ext cx="6400800" cy="514350"/>
          </a:xfrm>
          <a:prstGeom prst="rect">
            <a:avLst/>
          </a:prstGeom>
        </p:spPr>
        <p:txBody>
          <a:bodyPr>
            <a:normAutofit/>
          </a:bodyPr>
          <a:lstStyle>
            <a:lvl1pPr marL="0" indent="0" algn="l" defTabSz="457200" rtl="0" eaLnBrk="1" latinLnBrk="0" hangingPunct="1">
              <a:spcBef>
                <a:spcPct val="20000"/>
              </a:spcBef>
              <a:buFontTx/>
              <a:buNone/>
              <a:defRPr sz="3200" b="1" i="0" kern="1200">
                <a:solidFill>
                  <a:srgbClr val="01B4E7"/>
                </a:solidFill>
                <a:latin typeface="Arial Narrow"/>
                <a:ea typeface="+mn-ea"/>
                <a:cs typeface="Arial Narrow"/>
              </a:defRPr>
            </a:lvl1pPr>
            <a:lvl2pPr marL="742950" indent="-285750" algn="l" defTabSz="457200" rtl="0" eaLnBrk="1" latinLnBrk="0" hangingPunct="1">
              <a:spcBef>
                <a:spcPct val="20000"/>
              </a:spcBef>
              <a:buFont typeface="Arial"/>
              <a:buChar char="–"/>
              <a:defRPr sz="2800" b="1" i="0" kern="1200">
                <a:solidFill>
                  <a:srgbClr val="16316B"/>
                </a:solidFill>
                <a:latin typeface="Arial Narrow"/>
                <a:ea typeface="+mn-ea"/>
                <a:cs typeface="Arial Narrow"/>
              </a:defRPr>
            </a:lvl2pPr>
            <a:lvl3pPr marL="1143000" indent="-228600" algn="l" defTabSz="457200" rtl="0" eaLnBrk="1" latinLnBrk="0" hangingPunct="1">
              <a:spcBef>
                <a:spcPct val="20000"/>
              </a:spcBef>
              <a:buFont typeface="Arial"/>
              <a:buChar char="•"/>
              <a:defRPr sz="2400" b="1" i="0" kern="1200">
                <a:solidFill>
                  <a:srgbClr val="16316B"/>
                </a:solidFill>
                <a:latin typeface="Arial Narrow"/>
                <a:ea typeface="+mn-ea"/>
                <a:cs typeface="Arial Narrow"/>
              </a:defRPr>
            </a:lvl3pPr>
            <a:lvl4pPr marL="16002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4pPr>
            <a:lvl5pPr marL="20574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400" dirty="0"/>
              <a:t>103 YEARS OF DOING GOOD IN THE WORLD</a:t>
            </a:r>
          </a:p>
        </p:txBody>
      </p:sp>
      <p:pic>
        <p:nvPicPr>
          <p:cNvPr id="6" name="Content Placeholder 27"/>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767399" y="3234267"/>
            <a:ext cx="4594714" cy="2730885"/>
          </a:xfrm>
          <a:prstGeom prst="rect">
            <a:avLst/>
          </a:prstGeom>
          <a:ln w="19050" cmpd="sng">
            <a:noFill/>
          </a:ln>
        </p:spPr>
      </p:pic>
      <p:pic>
        <p:nvPicPr>
          <p:cNvPr id="15" name="Picture 14"/>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449" y="-18442"/>
            <a:ext cx="3708592" cy="2690785"/>
          </a:xfrm>
          <a:prstGeom prst="rect">
            <a:avLst/>
          </a:prstGeom>
        </p:spPr>
      </p:pic>
      <p:pic>
        <p:nvPicPr>
          <p:cNvPr id="16" name="Picture 15"/>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450" y="3234267"/>
            <a:ext cx="1918497" cy="2730886"/>
          </a:xfrm>
          <a:prstGeom prst="rect">
            <a:avLst/>
          </a:prstGeom>
        </p:spPr>
      </p:pic>
    </p:spTree>
    <p:extLst>
      <p:ext uri="{BB962C8B-B14F-4D97-AF65-F5344CB8AC3E}">
        <p14:creationId xmlns:p14="http://schemas.microsoft.com/office/powerpoint/2010/main" val="23877959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08" y="915894"/>
            <a:ext cx="9145308" cy="5078506"/>
          </a:xfrm>
          <a:prstGeom prst="rect">
            <a:avLst/>
          </a:prstGeom>
          <a:solidFill>
            <a:srgbClr val="9EA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98305" y="915894"/>
            <a:ext cx="5925506" cy="5078506"/>
          </a:xfrm>
        </p:spPr>
      </p:pic>
      <p:pic>
        <p:nvPicPr>
          <p:cNvPr id="9" name="Content Placeholder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79192" y="2894389"/>
            <a:ext cx="2530693" cy="2928640"/>
          </a:xfrm>
          <a:prstGeom prst="rect">
            <a:avLst/>
          </a:prstGeom>
          <a:ln w="19050" cmpd="sng">
            <a:noFill/>
          </a:ln>
          <a:effectLst>
            <a:outerShdw blurRad="412750" dist="38100" algn="l" rotWithShape="0">
              <a:prstClr val="black">
                <a:alpha val="40000"/>
              </a:prstClr>
            </a:outerShdw>
          </a:effectLst>
        </p:spPr>
      </p:pic>
      <p:sp>
        <p:nvSpPr>
          <p:cNvPr id="3" name="Title 2"/>
          <p:cNvSpPr>
            <a:spLocks noGrp="1"/>
          </p:cNvSpPr>
          <p:nvPr>
            <p:ph type="title"/>
          </p:nvPr>
        </p:nvSpPr>
        <p:spPr>
          <a:xfrm>
            <a:off x="375561" y="202070"/>
            <a:ext cx="7391400" cy="487362"/>
          </a:xfrm>
        </p:spPr>
        <p:txBody>
          <a:bodyPr>
            <a:noAutofit/>
          </a:bodyPr>
          <a:lstStyle/>
          <a:p>
            <a:r>
              <a:rPr lang="en-US" altLang="en-US" sz="3200" b="0" cap="all" dirty="0">
                <a:latin typeface="Arial Narrow" pitchFamily="34" charset="0"/>
                <a:ea typeface="ＭＳ Ｐゴシック" pitchFamily="34" charset="-128"/>
              </a:rPr>
              <a:t>Contribution History</a:t>
            </a:r>
            <a:endParaRPr lang="en-US" sz="3200" b="0" cap="all" dirty="0"/>
          </a:p>
        </p:txBody>
      </p:sp>
      <p:sp>
        <p:nvSpPr>
          <p:cNvPr id="7" name="Content Placeholder 2"/>
          <p:cNvSpPr txBox="1">
            <a:spLocks/>
          </p:cNvSpPr>
          <p:nvPr/>
        </p:nvSpPr>
        <p:spPr bwMode="auto">
          <a:xfrm>
            <a:off x="6462294" y="3056604"/>
            <a:ext cx="2146663" cy="2640097"/>
          </a:xfrm>
          <a:prstGeom prst="rect">
            <a:avLst/>
          </a:prstGeom>
          <a:noFill/>
        </p:spPr>
        <p:txBody>
          <a:bodyPr tIns="91440" bIns="91440"/>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228600" indent="-100584" eaLnBrk="1" hangingPunct="1">
              <a:spcBef>
                <a:spcPts val="0"/>
              </a:spcBef>
              <a:buFont typeface="Arial" pitchFamily="34" charset="0"/>
              <a:buNone/>
            </a:pPr>
            <a:r>
              <a:rPr lang="en-US" altLang="en-US" sz="1600" dirty="0">
                <a:solidFill>
                  <a:srgbClr val="005DAA"/>
                </a:solidFill>
                <a:latin typeface="Georgia" pitchFamily="18" charset="0"/>
              </a:rPr>
              <a:t>“Paul Harris had expressed hope that instead of funeral flowers money might be sent to [the] Foundation </a:t>
            </a:r>
            <a:br>
              <a:rPr lang="en-US" altLang="en-US" sz="1600" dirty="0">
                <a:solidFill>
                  <a:srgbClr val="005DAA"/>
                </a:solidFill>
                <a:latin typeface="Georgia" pitchFamily="18" charset="0"/>
              </a:rPr>
            </a:br>
            <a:r>
              <a:rPr lang="en-US" altLang="en-US" sz="1600" dirty="0">
                <a:solidFill>
                  <a:srgbClr val="005DAA"/>
                </a:solidFill>
                <a:latin typeface="Georgia" pitchFamily="18" charset="0"/>
              </a:rPr>
              <a:t>for furthering international understanding.”</a:t>
            </a:r>
          </a:p>
        </p:txBody>
      </p:sp>
      <p:sp>
        <p:nvSpPr>
          <p:cNvPr id="10" name="Subtitle 2">
            <a:extLst>
              <a:ext uri="{FF2B5EF4-FFF2-40B4-BE49-F238E27FC236}">
                <a16:creationId xmlns:a16="http://schemas.microsoft.com/office/drawing/2014/main" id="{61469106-88EF-44C9-97ED-E71B4362A6F9}"/>
              </a:ext>
            </a:extLst>
          </p:cNvPr>
          <p:cNvSpPr txBox="1">
            <a:spLocks/>
          </p:cNvSpPr>
          <p:nvPr/>
        </p:nvSpPr>
        <p:spPr>
          <a:xfrm>
            <a:off x="5395617" y="6238875"/>
            <a:ext cx="3573577" cy="514350"/>
          </a:xfrm>
          <a:prstGeom prst="rect">
            <a:avLst/>
          </a:prstGeom>
        </p:spPr>
        <p:txBody>
          <a:bodyPr>
            <a:normAutofit/>
          </a:bodyPr>
          <a:lstStyle>
            <a:lvl1pPr marL="0" indent="0" algn="l" defTabSz="457200" rtl="0" eaLnBrk="1" latinLnBrk="0" hangingPunct="1">
              <a:spcBef>
                <a:spcPct val="20000"/>
              </a:spcBef>
              <a:buFontTx/>
              <a:buNone/>
              <a:defRPr sz="3200" b="1" i="0" kern="1200">
                <a:solidFill>
                  <a:srgbClr val="01B4E7"/>
                </a:solidFill>
                <a:latin typeface="Arial Narrow"/>
                <a:ea typeface="+mn-ea"/>
                <a:cs typeface="Arial Narrow"/>
              </a:defRPr>
            </a:lvl1pPr>
            <a:lvl2pPr marL="742950" indent="-285750" algn="l" defTabSz="457200" rtl="0" eaLnBrk="1" latinLnBrk="0" hangingPunct="1">
              <a:spcBef>
                <a:spcPct val="20000"/>
              </a:spcBef>
              <a:buFont typeface="Arial"/>
              <a:buChar char="–"/>
              <a:defRPr sz="2800" b="1" i="0" kern="1200">
                <a:solidFill>
                  <a:srgbClr val="16316B"/>
                </a:solidFill>
                <a:latin typeface="Arial Narrow"/>
                <a:ea typeface="+mn-ea"/>
                <a:cs typeface="Arial Narrow"/>
              </a:defRPr>
            </a:lvl2pPr>
            <a:lvl3pPr marL="1143000" indent="-228600" algn="l" defTabSz="457200" rtl="0" eaLnBrk="1" latinLnBrk="0" hangingPunct="1">
              <a:spcBef>
                <a:spcPct val="20000"/>
              </a:spcBef>
              <a:buFont typeface="Arial"/>
              <a:buChar char="•"/>
              <a:defRPr sz="2400" b="1" i="0" kern="1200">
                <a:solidFill>
                  <a:srgbClr val="16316B"/>
                </a:solidFill>
                <a:latin typeface="Arial Narrow"/>
                <a:ea typeface="+mn-ea"/>
                <a:cs typeface="Arial Narrow"/>
              </a:defRPr>
            </a:lvl3pPr>
            <a:lvl4pPr marL="16002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4pPr>
            <a:lvl5pPr marL="20574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400" dirty="0"/>
              <a:t>105 YEARS OF DOING GOOD IN THE WORLD</a:t>
            </a:r>
          </a:p>
        </p:txBody>
      </p:sp>
    </p:spTree>
    <p:extLst>
      <p:ext uri="{BB962C8B-B14F-4D97-AF65-F5344CB8AC3E}">
        <p14:creationId xmlns:p14="http://schemas.microsoft.com/office/powerpoint/2010/main" val="13725979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63" y="-16480"/>
            <a:ext cx="4573776" cy="2764298"/>
          </a:xfrm>
          <a:prstGeom prst="rect">
            <a:avLst/>
          </a:prstGeom>
        </p:spPr>
      </p:pic>
      <p:pic>
        <p:nvPicPr>
          <p:cNvPr id="4" name="Content Placeholder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234267"/>
            <a:ext cx="4026484" cy="2714826"/>
          </a:xfrm>
          <a:prstGeom prst="rect">
            <a:avLst/>
          </a:prstGeom>
        </p:spPr>
      </p:pic>
      <p:pic>
        <p:nvPicPr>
          <p:cNvPr id="5" name="Content Placeholder 9"/>
          <p:cNvPicPr>
            <a:picLocks noChangeAspect="1"/>
          </p:cNvPicPr>
          <p:nvPr/>
        </p:nvPicPr>
        <p:blipFill rotWithShape="1">
          <a:blip r:embed="rId5" cstate="email">
            <a:extLst>
              <a:ext uri="{28A0092B-C50C-407E-A947-70E740481C1C}">
                <a14:useLocalDpi xmlns:a14="http://schemas.microsoft.com/office/drawing/2010/main"/>
              </a:ext>
            </a:extLst>
          </a:blip>
          <a:srcRect b="-13016"/>
          <a:stretch/>
        </p:blipFill>
        <p:spPr>
          <a:xfrm>
            <a:off x="4570413" y="-16480"/>
            <a:ext cx="4570224" cy="3059581"/>
          </a:xfrm>
          <a:prstGeom prst="rect">
            <a:avLst/>
          </a:prstGeom>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79152" y="3234267"/>
            <a:ext cx="1814001" cy="2721002"/>
          </a:xfrm>
          <a:prstGeom prst="rect">
            <a:avLst/>
          </a:prstGeom>
        </p:spPr>
      </p:pic>
      <p:pic>
        <p:nvPicPr>
          <p:cNvPr id="7" name="Content Placeholder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72304" y="3234267"/>
            <a:ext cx="4085814" cy="2714826"/>
          </a:xfrm>
          <a:prstGeom prst="rect">
            <a:avLst/>
          </a:prstGeom>
        </p:spPr>
      </p:pic>
      <p:sp>
        <p:nvSpPr>
          <p:cNvPr id="9" name="Rectangle 8"/>
          <p:cNvSpPr/>
          <p:nvPr/>
        </p:nvSpPr>
        <p:spPr>
          <a:xfrm>
            <a:off x="-3363" y="2692635"/>
            <a:ext cx="9144000" cy="541632"/>
          </a:xfrm>
          <a:prstGeom prst="rect">
            <a:avLst/>
          </a:prstGeom>
          <a:solidFill>
            <a:srgbClr val="00B4E7"/>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dirty="0">
              <a:solidFill>
                <a:srgbClr val="E7E7E8"/>
              </a:solidFill>
            </a:endParaRPr>
          </a:p>
        </p:txBody>
      </p:sp>
      <p:sp>
        <p:nvSpPr>
          <p:cNvPr id="12" name="Title 7"/>
          <p:cNvSpPr txBox="1">
            <a:spLocks/>
          </p:cNvSpPr>
          <p:nvPr/>
        </p:nvSpPr>
        <p:spPr>
          <a:xfrm>
            <a:off x="237066" y="2691095"/>
            <a:ext cx="8686800" cy="657087"/>
          </a:xfrm>
          <a:prstGeom prst="rect">
            <a:avLst/>
          </a:prstGeom>
          <a:noFill/>
          <a:effectLst/>
        </p:spPr>
        <p:txBody>
          <a:bodyPr lIns="0" tIns="0" rIns="0" bIns="0" anchor="t" anchorCtr="0">
            <a:noAutofit/>
          </a:bodyPr>
          <a:lstStyle>
            <a:lvl1pPr algn="l" defTabSz="457200" rtl="0" eaLnBrk="1" latinLnBrk="0" hangingPunct="1">
              <a:spcBef>
                <a:spcPct val="0"/>
              </a:spcBef>
              <a:buNone/>
              <a:defRPr sz="3600" b="0" i="0" kern="1200">
                <a:solidFill>
                  <a:schemeClr val="bg1"/>
                </a:solidFill>
                <a:latin typeface="Arial Narrow"/>
                <a:ea typeface="+mj-ea"/>
                <a:cs typeface="Arial Narrow"/>
              </a:defRPr>
            </a:lvl1pPr>
          </a:lstStyle>
          <a:p>
            <a:pPr algn="ctr"/>
            <a:r>
              <a:rPr lang="en-US" altLang="en-US" sz="3200" dirty="0">
                <a:latin typeface="Arial Narrow" pitchFamily="34" charset="0"/>
                <a:ea typeface="ＭＳ Ｐゴシック" pitchFamily="34" charset="-128"/>
              </a:rPr>
              <a:t>The Foundation’s Impact</a:t>
            </a:r>
            <a:endParaRPr lang="en-US" sz="3200" dirty="0"/>
          </a:p>
        </p:txBody>
      </p:sp>
      <p:sp>
        <p:nvSpPr>
          <p:cNvPr id="10" name="Subtitle 2"/>
          <p:cNvSpPr txBox="1">
            <a:spLocks/>
          </p:cNvSpPr>
          <p:nvPr/>
        </p:nvSpPr>
        <p:spPr>
          <a:xfrm>
            <a:off x="2517775" y="6238875"/>
            <a:ext cx="6400800" cy="514350"/>
          </a:xfrm>
          <a:prstGeom prst="rect">
            <a:avLst/>
          </a:prstGeom>
        </p:spPr>
        <p:txBody>
          <a:bodyPr>
            <a:normAutofit fontScale="92500" lnSpcReduction="10000"/>
          </a:bodyPr>
          <a:lstStyle>
            <a:lvl1pPr marL="0" indent="0" algn="l" defTabSz="457200" rtl="0" eaLnBrk="1" latinLnBrk="0" hangingPunct="1">
              <a:spcBef>
                <a:spcPct val="20000"/>
              </a:spcBef>
              <a:buFontTx/>
              <a:buNone/>
              <a:defRPr sz="3200" b="1" i="0" kern="1200">
                <a:solidFill>
                  <a:srgbClr val="01B4E7"/>
                </a:solidFill>
                <a:latin typeface="Arial Narrow"/>
                <a:ea typeface="+mn-ea"/>
                <a:cs typeface="Arial Narrow"/>
              </a:defRPr>
            </a:lvl1pPr>
            <a:lvl2pPr marL="742950" indent="-285750" algn="l" defTabSz="457200" rtl="0" eaLnBrk="1" latinLnBrk="0" hangingPunct="1">
              <a:spcBef>
                <a:spcPct val="20000"/>
              </a:spcBef>
              <a:buFont typeface="Arial"/>
              <a:buChar char="–"/>
              <a:defRPr sz="2800" b="1" i="0" kern="1200">
                <a:solidFill>
                  <a:srgbClr val="16316B"/>
                </a:solidFill>
                <a:latin typeface="Arial Narrow"/>
                <a:ea typeface="+mn-ea"/>
                <a:cs typeface="Arial Narrow"/>
              </a:defRPr>
            </a:lvl2pPr>
            <a:lvl3pPr marL="1143000" indent="-228600" algn="l" defTabSz="457200" rtl="0" eaLnBrk="1" latinLnBrk="0" hangingPunct="1">
              <a:spcBef>
                <a:spcPct val="20000"/>
              </a:spcBef>
              <a:buFont typeface="Arial"/>
              <a:buChar char="•"/>
              <a:defRPr sz="2400" b="1" i="0" kern="1200">
                <a:solidFill>
                  <a:srgbClr val="16316B"/>
                </a:solidFill>
                <a:latin typeface="Arial Narrow"/>
                <a:ea typeface="+mn-ea"/>
                <a:cs typeface="Arial Narrow"/>
              </a:defRPr>
            </a:lvl3pPr>
            <a:lvl4pPr marL="16002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4pPr>
            <a:lvl5pPr marL="20574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400" dirty="0"/>
              <a:t>105</a:t>
            </a:r>
          </a:p>
          <a:p>
            <a:pPr algn="r"/>
            <a:r>
              <a:rPr lang="en-US" sz="1400" dirty="0"/>
              <a:t> YEARS OF DOING GOOD IN THE WORLD</a:t>
            </a:r>
          </a:p>
        </p:txBody>
      </p:sp>
      <p:sp>
        <p:nvSpPr>
          <p:cNvPr id="11" name="Content Placeholder 10"/>
          <p:cNvSpPr txBox="1">
            <a:spLocks/>
          </p:cNvSpPr>
          <p:nvPr/>
        </p:nvSpPr>
        <p:spPr>
          <a:xfrm>
            <a:off x="7717515" y="5739707"/>
            <a:ext cx="1434214" cy="429477"/>
          </a:xfrm>
          <a:prstGeom prst="rect">
            <a:avLst/>
          </a:prstGeom>
        </p:spPr>
        <p:txBody>
          <a:bodyPr>
            <a:normAutofit/>
          </a:bodyPr>
          <a:lstStyle>
            <a:lvl1pPr marL="342900" indent="-342900" algn="l" defTabSz="457200" rtl="0" eaLnBrk="1" latinLnBrk="0" hangingPunct="1">
              <a:spcBef>
                <a:spcPct val="20000"/>
              </a:spcBef>
              <a:buFont typeface="Arial"/>
              <a:buChar char="•"/>
              <a:defRPr sz="3200" b="1" i="0" kern="1200">
                <a:solidFill>
                  <a:srgbClr val="16316B"/>
                </a:solidFill>
                <a:latin typeface="Arial Narrow"/>
                <a:ea typeface="+mn-ea"/>
                <a:cs typeface="Arial Narrow"/>
              </a:defRPr>
            </a:lvl1pPr>
            <a:lvl2pPr marL="742950" indent="-285750" algn="l" defTabSz="457200" rtl="0" eaLnBrk="1" latinLnBrk="0" hangingPunct="1">
              <a:spcBef>
                <a:spcPct val="20000"/>
              </a:spcBef>
              <a:buFont typeface="Arial"/>
              <a:buChar char="–"/>
              <a:defRPr sz="2800" b="1" i="0" kern="1200">
                <a:solidFill>
                  <a:srgbClr val="16316B"/>
                </a:solidFill>
                <a:latin typeface="Arial Narrow"/>
                <a:ea typeface="+mn-ea"/>
                <a:cs typeface="Arial Narrow"/>
              </a:defRPr>
            </a:lvl2pPr>
            <a:lvl3pPr marL="1143000" indent="-228600" algn="l" defTabSz="457200" rtl="0" eaLnBrk="1" latinLnBrk="0" hangingPunct="1">
              <a:spcBef>
                <a:spcPct val="20000"/>
              </a:spcBef>
              <a:buFont typeface="Arial"/>
              <a:buChar char="•"/>
              <a:defRPr sz="2400" b="1" i="0" kern="1200">
                <a:solidFill>
                  <a:srgbClr val="16316B"/>
                </a:solidFill>
                <a:latin typeface="Arial Narrow"/>
                <a:ea typeface="+mn-ea"/>
                <a:cs typeface="Arial Narrow"/>
              </a:defRPr>
            </a:lvl3pPr>
            <a:lvl4pPr marL="16002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4pPr>
            <a:lvl5pPr marL="20574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Arial"/>
              <a:buNone/>
            </a:pPr>
            <a:r>
              <a:rPr lang="en-US" sz="900" dirty="0">
                <a:solidFill>
                  <a:srgbClr val="9EA6B4"/>
                </a:solidFill>
              </a:rPr>
              <a:t>Jean-Mark Giboux</a:t>
            </a:r>
          </a:p>
        </p:txBody>
      </p:sp>
    </p:spTree>
    <p:extLst>
      <p:ext uri="{BB962C8B-B14F-4D97-AF65-F5344CB8AC3E}">
        <p14:creationId xmlns:p14="http://schemas.microsoft.com/office/powerpoint/2010/main" val="1818624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358563-2EA1-43F2-835B-96E4AA96AF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4719" y="1413270"/>
            <a:ext cx="7017386" cy="5444729"/>
          </a:xfrm>
          <a:prstGeom prst="rect">
            <a:avLst/>
          </a:prstGeom>
        </p:spPr>
      </p:pic>
      <p:sp>
        <p:nvSpPr>
          <p:cNvPr id="7" name="TextBox 6">
            <a:extLst>
              <a:ext uri="{FF2B5EF4-FFF2-40B4-BE49-F238E27FC236}">
                <a16:creationId xmlns:a16="http://schemas.microsoft.com/office/drawing/2014/main" id="{96337F9C-AC34-443F-983C-E6FA1ABF6E14}"/>
              </a:ext>
            </a:extLst>
          </p:cNvPr>
          <p:cNvSpPr txBox="1"/>
          <p:nvPr/>
        </p:nvSpPr>
        <p:spPr>
          <a:xfrm>
            <a:off x="1063306" y="273377"/>
            <a:ext cx="7533117" cy="1384995"/>
          </a:xfrm>
          <a:prstGeom prst="rect">
            <a:avLst/>
          </a:prstGeom>
          <a:noFill/>
        </p:spPr>
        <p:txBody>
          <a:bodyPr wrap="square">
            <a:spAutoFit/>
          </a:bodyPr>
          <a:lstStyle/>
          <a:p>
            <a:pPr algn="ctr"/>
            <a:r>
              <a:rPr lang="en-US" sz="2800" b="1" dirty="0">
                <a:latin typeface="Tahoma" panose="020B0604030504040204" pitchFamily="34" charset="0"/>
                <a:ea typeface="Tahoma" panose="020B0604030504040204" pitchFamily="34" charset="0"/>
                <a:cs typeface="Tahoma" panose="020B0604030504040204" pitchFamily="34" charset="0"/>
              </a:rPr>
              <a:t>What Historical Moment  </a:t>
            </a:r>
          </a:p>
          <a:p>
            <a:pPr algn="ctr"/>
            <a:r>
              <a:rPr lang="en-US" sz="2800" b="1" dirty="0">
                <a:latin typeface="Tahoma" panose="020B0604030504040204" pitchFamily="34" charset="0"/>
                <a:ea typeface="Tahoma" panose="020B0604030504040204" pitchFamily="34" charset="0"/>
                <a:cs typeface="Tahoma" panose="020B0604030504040204" pitchFamily="34" charset="0"/>
              </a:rPr>
              <a:t>Occurred in 1987 Making Rotary History ?</a:t>
            </a:r>
            <a:endParaRPr lang="en-US" sz="2800" dirty="0"/>
          </a:p>
        </p:txBody>
      </p:sp>
    </p:spTree>
    <p:extLst>
      <p:ext uri="{BB962C8B-B14F-4D97-AF65-F5344CB8AC3E}">
        <p14:creationId xmlns:p14="http://schemas.microsoft.com/office/powerpoint/2010/main" val="32283032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90CE33-571F-4C4A-997B-09F0AED556F1}"/>
              </a:ext>
            </a:extLst>
          </p:cNvPr>
          <p:cNvSpPr>
            <a:spLocks noGrp="1"/>
          </p:cNvSpPr>
          <p:nvPr>
            <p:ph type="title" idx="4294967295"/>
          </p:nvPr>
        </p:nvSpPr>
        <p:spPr>
          <a:xfrm>
            <a:off x="141401" y="160256"/>
            <a:ext cx="8851769" cy="1187532"/>
          </a:xfrm>
          <a:prstGeom prst="rect">
            <a:avLst/>
          </a:prstGeom>
        </p:spPr>
        <p:txBody>
          <a:bodyPr>
            <a:no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Rotary History</a:t>
            </a:r>
            <a:br>
              <a:rPr lang="en-US" sz="3600" b="1" dirty="0">
                <a:latin typeface="Tahoma" panose="020B0604030504040204" pitchFamily="34" charset="0"/>
                <a:ea typeface="Tahoma" panose="020B0604030504040204" pitchFamily="34" charset="0"/>
                <a:cs typeface="Tahoma" panose="020B0604030504040204" pitchFamily="34" charset="0"/>
              </a:rPr>
            </a:br>
            <a:r>
              <a:rPr lang="en-US" sz="3600" b="1" dirty="0">
                <a:latin typeface="Tahoma" panose="020B0604030504040204" pitchFamily="34" charset="0"/>
                <a:ea typeface="Tahoma" panose="020B0604030504040204" pitchFamily="34" charset="0"/>
                <a:cs typeface="Tahoma" panose="020B0604030504040204" pitchFamily="34" charset="0"/>
              </a:rPr>
              <a:t>Women in Rotary</a:t>
            </a:r>
          </a:p>
        </p:txBody>
      </p:sp>
      <p:sp>
        <p:nvSpPr>
          <p:cNvPr id="4" name="Content Placeholder 3">
            <a:extLst>
              <a:ext uri="{FF2B5EF4-FFF2-40B4-BE49-F238E27FC236}">
                <a16:creationId xmlns:a16="http://schemas.microsoft.com/office/drawing/2014/main" id="{B85E207E-1F23-48F1-BC34-B0786DD73A10}"/>
              </a:ext>
            </a:extLst>
          </p:cNvPr>
          <p:cNvSpPr>
            <a:spLocks noGrp="1"/>
          </p:cNvSpPr>
          <p:nvPr>
            <p:ph idx="4294967295"/>
          </p:nvPr>
        </p:nvSpPr>
        <p:spPr>
          <a:xfrm>
            <a:off x="0" y="1432873"/>
            <a:ext cx="9144000" cy="5674937"/>
          </a:xfrm>
          <a:prstGeom prst="rect">
            <a:avLst/>
          </a:prstGeom>
        </p:spPr>
        <p:txBody>
          <a:bodyPr>
            <a:normAutofit fontScale="70000" lnSpcReduction="20000"/>
          </a:bodyPr>
          <a:lstStyle/>
          <a:p>
            <a:endParaRPr lang="en-US" b="0" i="0" dirty="0">
              <a:solidFill>
                <a:srgbClr val="202122"/>
              </a:solidFill>
              <a:effectLst/>
              <a:latin typeface="Arial" panose="020B0604020202020204" pitchFamily="34" charset="0"/>
            </a:endParaRPr>
          </a:p>
          <a:p>
            <a:pPr lvl="1"/>
            <a:r>
              <a:rPr lang="en-US" b="0" i="0" dirty="0">
                <a:solidFill>
                  <a:srgbClr val="202122"/>
                </a:solidFill>
                <a:effectLst/>
                <a:latin typeface="Arial" panose="020B0604020202020204" pitchFamily="34" charset="0"/>
              </a:rPr>
              <a:t>In 1987, Dr. Silvia Whitlock became president of the Rotary Club of Duarte making her the first woman to hold such a position within Rotary International.</a:t>
            </a:r>
            <a:endParaRPr lang="en-US" sz="1000" b="0" i="0" dirty="0">
              <a:solidFill>
                <a:srgbClr val="202122"/>
              </a:solidFill>
              <a:effectLst/>
              <a:latin typeface="Arial" panose="020B0604020202020204" pitchFamily="34" charset="0"/>
            </a:endParaRPr>
          </a:p>
          <a:p>
            <a:endParaRPr lang="en-US" sz="1400" b="0" i="0" dirty="0">
              <a:solidFill>
                <a:srgbClr val="202122"/>
              </a:solidFill>
              <a:effectLst/>
              <a:latin typeface="Arial" panose="020B0604020202020204" pitchFamily="34" charset="0"/>
            </a:endParaRPr>
          </a:p>
          <a:p>
            <a:pPr lvl="1"/>
            <a:r>
              <a:rPr lang="en-US" b="0" i="0" dirty="0">
                <a:solidFill>
                  <a:srgbClr val="202122"/>
                </a:solidFill>
                <a:effectLst/>
                <a:latin typeface="Arial" panose="020B0604020202020204" pitchFamily="34" charset="0"/>
              </a:rPr>
              <a:t>The chapter's charter had previously been revoked in 1978 after they violated Rotary International policy by admitting women in to their club.</a:t>
            </a:r>
            <a:endParaRPr lang="en-US" sz="1000" b="0" i="0" dirty="0">
              <a:solidFill>
                <a:srgbClr val="202122"/>
              </a:solidFill>
              <a:effectLst/>
              <a:latin typeface="Arial" panose="020B0604020202020204" pitchFamily="34" charset="0"/>
            </a:endParaRPr>
          </a:p>
          <a:p>
            <a:pPr marL="0" indent="0">
              <a:buNone/>
            </a:pPr>
            <a:r>
              <a:rPr lang="en-US" sz="1400" b="0" i="0" dirty="0">
                <a:solidFill>
                  <a:srgbClr val="202122"/>
                </a:solidFill>
                <a:effectLst/>
                <a:latin typeface="Arial" panose="020B0604020202020204" pitchFamily="34" charset="0"/>
              </a:rPr>
              <a:t> </a:t>
            </a:r>
          </a:p>
          <a:p>
            <a:pPr lvl="1"/>
            <a:r>
              <a:rPr lang="en-US" b="0" i="0" dirty="0">
                <a:solidFill>
                  <a:srgbClr val="202122"/>
                </a:solidFill>
                <a:effectLst/>
                <a:latin typeface="Arial" panose="020B0604020202020204" pitchFamily="34" charset="0"/>
              </a:rPr>
              <a:t>The Duarte club filed suit in the California courts claiming that Rotary Clubs are business establishments subject to regulation under California's </a:t>
            </a:r>
            <a:r>
              <a:rPr lang="en-US" b="0" i="0" u="none" strike="noStrike" dirty="0">
                <a:solidFill>
                  <a:srgbClr val="0645AD"/>
                </a:solidFill>
                <a:effectLst/>
                <a:latin typeface="Arial" panose="020B0604020202020204" pitchFamily="34" charset="0"/>
                <a:hlinkClick r:id="rId3" tooltip="Unruh Civil Rights Act"/>
              </a:rPr>
              <a:t>Unruh Civil Rights Act</a:t>
            </a:r>
            <a:r>
              <a:rPr lang="en-US" b="0" i="0" dirty="0">
                <a:solidFill>
                  <a:srgbClr val="202122"/>
                </a:solidFill>
                <a:effectLst/>
                <a:latin typeface="Arial" panose="020B0604020202020204" pitchFamily="34" charset="0"/>
              </a:rPr>
              <a:t>, a law that bans discrimination based on race, gender, religion or ethnic origin.</a:t>
            </a:r>
            <a:endParaRPr lang="en-US" sz="1000" b="0" i="0" dirty="0">
              <a:solidFill>
                <a:srgbClr val="202122"/>
              </a:solidFill>
              <a:effectLst/>
              <a:latin typeface="Arial" panose="020B0604020202020204" pitchFamily="34" charset="0"/>
            </a:endParaRPr>
          </a:p>
          <a:p>
            <a:pPr marL="0" indent="0">
              <a:buNone/>
            </a:pPr>
            <a:r>
              <a:rPr lang="en-US" sz="1400" b="0" i="0" dirty="0">
                <a:solidFill>
                  <a:srgbClr val="202122"/>
                </a:solidFill>
                <a:effectLst/>
                <a:latin typeface="Arial" panose="020B0604020202020204" pitchFamily="34" charset="0"/>
              </a:rPr>
              <a:t> </a:t>
            </a:r>
          </a:p>
          <a:p>
            <a:pPr lvl="1"/>
            <a:r>
              <a:rPr lang="en-US" b="0" i="0" dirty="0">
                <a:solidFill>
                  <a:srgbClr val="202122"/>
                </a:solidFill>
                <a:effectLst/>
                <a:latin typeface="Arial" panose="020B0604020202020204" pitchFamily="34" charset="0"/>
              </a:rPr>
              <a:t>Rotary International appealed the decision to the </a:t>
            </a:r>
            <a:r>
              <a:rPr lang="en-US" b="0" i="0" u="none" strike="noStrike" dirty="0">
                <a:solidFill>
                  <a:srgbClr val="0645AD"/>
                </a:solidFill>
                <a:effectLst/>
                <a:latin typeface="Arial" panose="020B0604020202020204" pitchFamily="34" charset="0"/>
                <a:hlinkClick r:id="rId4" tooltip="U.S. Supreme Court"/>
              </a:rPr>
              <a:t>U.S. Supreme Court</a:t>
            </a:r>
            <a:r>
              <a:rPr lang="en-US" sz="1000" b="0" i="0" dirty="0">
                <a:solidFill>
                  <a:srgbClr val="202122"/>
                </a:solidFill>
                <a:effectLst/>
                <a:latin typeface="Arial" panose="020B0604020202020204" pitchFamily="34" charset="0"/>
              </a:rPr>
              <a:t>. </a:t>
            </a:r>
          </a:p>
          <a:p>
            <a:pPr marL="0" indent="0">
              <a:buNone/>
            </a:pPr>
            <a:endParaRPr lang="en-US" sz="1400" b="0" i="0" dirty="0">
              <a:solidFill>
                <a:srgbClr val="202122"/>
              </a:solidFill>
              <a:effectLst/>
              <a:latin typeface="Arial" panose="020B0604020202020204" pitchFamily="34" charset="0"/>
            </a:endParaRPr>
          </a:p>
          <a:p>
            <a:pPr lvl="1"/>
            <a:r>
              <a:rPr lang="en-US" b="0" i="0" dirty="0">
                <a:solidFill>
                  <a:srgbClr val="202122"/>
                </a:solidFill>
                <a:effectLst/>
                <a:latin typeface="Arial" panose="020B0604020202020204" pitchFamily="34" charset="0"/>
              </a:rPr>
              <a:t>On May 4, 1987, the United States Supreme Court confirmed the Californian decision supporting women, in the case </a:t>
            </a:r>
            <a:r>
              <a:rPr lang="en-US" b="0" i="1" dirty="0">
                <a:solidFill>
                  <a:srgbClr val="202122"/>
                </a:solidFill>
                <a:effectLst/>
                <a:latin typeface="Arial" panose="020B0604020202020204" pitchFamily="34" charset="0"/>
              </a:rPr>
              <a:t>Board of Directors, Rotary International v. Rotary Club of Duarte</a:t>
            </a:r>
            <a:r>
              <a:rPr lang="en-US" b="0" i="0" dirty="0">
                <a:solidFill>
                  <a:srgbClr val="202122"/>
                </a:solidFill>
                <a:effectLst/>
                <a:latin typeface="Arial" panose="020B0604020202020204" pitchFamily="34" charset="0"/>
              </a:rPr>
              <a:t>. After the ruling, Rotary International ended their policy of gender restrictions.</a:t>
            </a:r>
            <a:endParaRPr lang="en-US" sz="1200" b="0" i="0" dirty="0">
              <a:solidFill>
                <a:srgbClr val="202122"/>
              </a:solidFill>
              <a:effectLst/>
              <a:latin typeface="Arial" panose="020B0604020202020204" pitchFamily="34" charset="0"/>
            </a:endParaRPr>
          </a:p>
          <a:p>
            <a:pPr marL="0" indent="0">
              <a:buNone/>
            </a:pPr>
            <a:endParaRPr lang="en-US" sz="1600" dirty="0"/>
          </a:p>
          <a:p>
            <a:pPr marL="0" indent="0" algn="ctr">
              <a:buNone/>
            </a:pPr>
            <a:r>
              <a:rPr lang="en-US" b="1" dirty="0">
                <a:solidFill>
                  <a:srgbClr val="FF0000"/>
                </a:solidFill>
                <a:hlinkClick r:id="rId5"/>
              </a:rPr>
              <a:t>https://en.wikipedia.org/wiki/Sylvia_Whitlock</a:t>
            </a:r>
            <a:r>
              <a:rPr lang="en-US" b="1" dirty="0">
                <a:solidFill>
                  <a:srgbClr val="FF0000"/>
                </a:solidFill>
              </a:rPr>
              <a:t> </a:t>
            </a:r>
          </a:p>
        </p:txBody>
      </p:sp>
    </p:spTree>
    <p:extLst>
      <p:ext uri="{BB962C8B-B14F-4D97-AF65-F5344CB8AC3E}">
        <p14:creationId xmlns:p14="http://schemas.microsoft.com/office/powerpoint/2010/main" val="40302083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5750" y="262760"/>
            <a:ext cx="8629650" cy="809296"/>
          </a:xfrm>
        </p:spPr>
        <p:txBody>
          <a:bodyPr>
            <a:noAutofit/>
          </a:bodyPr>
          <a:lstStyle/>
          <a:p>
            <a:pPr algn="ctr"/>
            <a:r>
              <a:rPr lang="en-US" sz="3200" b="1" dirty="0">
                <a:latin typeface="Tahoma" panose="020B0604030504040204" pitchFamily="34" charset="0"/>
                <a:ea typeface="Tahoma" panose="020B0604030504040204" pitchFamily="34" charset="0"/>
                <a:cs typeface="Tahoma" panose="020B0604030504040204" pitchFamily="34" charset="0"/>
              </a:rPr>
              <a:t>What can your legacy support?</a:t>
            </a:r>
          </a:p>
        </p:txBody>
      </p:sp>
      <p:pic>
        <p:nvPicPr>
          <p:cNvPr id="2050" name="Picture 2" descr="Rotary District 7020 (@rotary7020) | Twitt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76351" y="2008262"/>
            <a:ext cx="5049165" cy="415325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39661" y="2738690"/>
            <a:ext cx="4572000" cy="1895904"/>
          </a:xfrm>
          <a:prstGeom prst="rect">
            <a:avLst/>
          </a:prstGeom>
        </p:spPr>
        <p:txBody>
          <a:bodyPr>
            <a:spAutoFit/>
          </a:bodyPr>
          <a:lstStyle/>
          <a:p>
            <a:pPr marL="171450" indent="-171450">
              <a:lnSpc>
                <a:spcPct val="90000"/>
              </a:lnSpc>
              <a:spcBef>
                <a:spcPts val="750"/>
              </a:spcBef>
              <a:buClr>
                <a:srgbClr val="005DAA"/>
              </a:buClr>
              <a:buSzPct val="110000"/>
              <a:buFont typeface="Arial"/>
              <a:buChar char="•"/>
            </a:pPr>
            <a:r>
              <a:rPr lang="en-US" sz="2700" dirty="0">
                <a:solidFill>
                  <a:srgbClr val="005DAA"/>
                </a:solidFill>
                <a:latin typeface="Georgia" panose="02040502050405020303" pitchFamily="18" charset="0"/>
              </a:rPr>
              <a:t>SHARE</a:t>
            </a:r>
          </a:p>
          <a:p>
            <a:pPr marL="171450" indent="-171450">
              <a:lnSpc>
                <a:spcPct val="90000"/>
              </a:lnSpc>
              <a:spcBef>
                <a:spcPts val="750"/>
              </a:spcBef>
              <a:buClr>
                <a:srgbClr val="005DAA"/>
              </a:buClr>
              <a:buSzPct val="110000"/>
              <a:buFont typeface="Arial"/>
              <a:buChar char="•"/>
            </a:pPr>
            <a:r>
              <a:rPr lang="en-US" sz="2700" dirty="0">
                <a:solidFill>
                  <a:srgbClr val="005DAA"/>
                </a:solidFill>
                <a:latin typeface="Georgia" panose="02040502050405020303" pitchFamily="18" charset="0"/>
              </a:rPr>
              <a:t>World Fund</a:t>
            </a:r>
          </a:p>
          <a:p>
            <a:pPr marL="171450" indent="-171450">
              <a:lnSpc>
                <a:spcPct val="90000"/>
              </a:lnSpc>
              <a:spcBef>
                <a:spcPts val="750"/>
              </a:spcBef>
              <a:buClr>
                <a:srgbClr val="005DAA"/>
              </a:buClr>
              <a:buSzPct val="110000"/>
              <a:buFont typeface="Arial"/>
              <a:buChar char="•"/>
            </a:pPr>
            <a:r>
              <a:rPr lang="en-US" sz="2700" dirty="0">
                <a:solidFill>
                  <a:srgbClr val="005DAA"/>
                </a:solidFill>
                <a:latin typeface="Georgia" panose="02040502050405020303" pitchFamily="18" charset="0"/>
              </a:rPr>
              <a:t>Area of Focus</a:t>
            </a:r>
          </a:p>
          <a:p>
            <a:pPr marL="171450" indent="-171450">
              <a:lnSpc>
                <a:spcPct val="90000"/>
              </a:lnSpc>
              <a:spcBef>
                <a:spcPts val="750"/>
              </a:spcBef>
              <a:buClr>
                <a:srgbClr val="005DAA"/>
              </a:buClr>
              <a:buSzPct val="110000"/>
              <a:buFont typeface="Arial"/>
              <a:buChar char="•"/>
            </a:pPr>
            <a:r>
              <a:rPr lang="en-US" sz="2700" dirty="0">
                <a:solidFill>
                  <a:srgbClr val="005DAA"/>
                </a:solidFill>
                <a:latin typeface="Georgia" panose="02040502050405020303" pitchFamily="18" charset="0"/>
              </a:rPr>
              <a:t>Rotary Peace Centers</a:t>
            </a:r>
          </a:p>
        </p:txBody>
      </p:sp>
      <p:sp>
        <p:nvSpPr>
          <p:cNvPr id="5" name="Subtitle 2">
            <a:extLst>
              <a:ext uri="{FF2B5EF4-FFF2-40B4-BE49-F238E27FC236}">
                <a16:creationId xmlns:a16="http://schemas.microsoft.com/office/drawing/2014/main" id="{7114EC70-B558-420F-909D-7C341E9BC174}"/>
              </a:ext>
            </a:extLst>
          </p:cNvPr>
          <p:cNvSpPr txBox="1">
            <a:spLocks/>
          </p:cNvSpPr>
          <p:nvPr/>
        </p:nvSpPr>
        <p:spPr>
          <a:xfrm>
            <a:off x="5395617" y="6238875"/>
            <a:ext cx="3573577" cy="514350"/>
          </a:xfrm>
          <a:prstGeom prst="rect">
            <a:avLst/>
          </a:prstGeom>
        </p:spPr>
        <p:txBody>
          <a:bodyPr>
            <a:normAutofit/>
          </a:bodyPr>
          <a:lstStyle>
            <a:lvl1pPr marL="0" indent="0" algn="l" defTabSz="457200" rtl="0" eaLnBrk="1" latinLnBrk="0" hangingPunct="1">
              <a:spcBef>
                <a:spcPct val="20000"/>
              </a:spcBef>
              <a:buFontTx/>
              <a:buNone/>
              <a:defRPr sz="3200" b="1" i="0" kern="1200">
                <a:solidFill>
                  <a:srgbClr val="01B4E7"/>
                </a:solidFill>
                <a:latin typeface="Arial Narrow"/>
                <a:ea typeface="+mn-ea"/>
                <a:cs typeface="Arial Narrow"/>
              </a:defRPr>
            </a:lvl1pPr>
            <a:lvl2pPr marL="742950" indent="-285750" algn="l" defTabSz="457200" rtl="0" eaLnBrk="1" latinLnBrk="0" hangingPunct="1">
              <a:spcBef>
                <a:spcPct val="20000"/>
              </a:spcBef>
              <a:buFont typeface="Arial"/>
              <a:buChar char="–"/>
              <a:defRPr sz="2800" b="1" i="0" kern="1200">
                <a:solidFill>
                  <a:srgbClr val="16316B"/>
                </a:solidFill>
                <a:latin typeface="Arial Narrow"/>
                <a:ea typeface="+mn-ea"/>
                <a:cs typeface="Arial Narrow"/>
              </a:defRPr>
            </a:lvl2pPr>
            <a:lvl3pPr marL="1143000" indent="-228600" algn="l" defTabSz="457200" rtl="0" eaLnBrk="1" latinLnBrk="0" hangingPunct="1">
              <a:spcBef>
                <a:spcPct val="20000"/>
              </a:spcBef>
              <a:buFont typeface="Arial"/>
              <a:buChar char="•"/>
              <a:defRPr sz="2400" b="1" i="0" kern="1200">
                <a:solidFill>
                  <a:srgbClr val="16316B"/>
                </a:solidFill>
                <a:latin typeface="Arial Narrow"/>
                <a:ea typeface="+mn-ea"/>
                <a:cs typeface="Arial Narrow"/>
              </a:defRPr>
            </a:lvl3pPr>
            <a:lvl4pPr marL="16002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4pPr>
            <a:lvl5pPr marL="20574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400" dirty="0"/>
              <a:t>105 YEARS OF DOING GOOD IN THE WORLD</a:t>
            </a:r>
          </a:p>
        </p:txBody>
      </p:sp>
    </p:spTree>
    <p:extLst>
      <p:ext uri="{BB962C8B-B14F-4D97-AF65-F5344CB8AC3E}">
        <p14:creationId xmlns:p14="http://schemas.microsoft.com/office/powerpoint/2010/main" val="1466345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BFF50-4587-4897-8A67-88F67368B28E}"/>
              </a:ext>
            </a:extLst>
          </p:cNvPr>
          <p:cNvSpPr>
            <a:spLocks noGrp="1"/>
          </p:cNvSpPr>
          <p:nvPr>
            <p:ph type="title"/>
          </p:nvPr>
        </p:nvSpPr>
        <p:spPr>
          <a:xfrm>
            <a:off x="1088685" y="255181"/>
            <a:ext cx="7202456" cy="1992385"/>
          </a:xfrm>
        </p:spPr>
        <p:txBody>
          <a:bodyPr/>
          <a:lstStyle/>
          <a:p>
            <a:pPr algn="ctr"/>
            <a:r>
              <a:rPr lang="en-US" b="1" dirty="0">
                <a:latin typeface="Tahoma" panose="020B0604030504040204" pitchFamily="34" charset="0"/>
                <a:ea typeface="Tahoma" panose="020B0604030504040204" pitchFamily="34" charset="0"/>
                <a:cs typeface="Tahoma" panose="020B0604030504040204" pitchFamily="34" charset="0"/>
              </a:rPr>
              <a:t>Did you know… this is …</a:t>
            </a:r>
          </a:p>
        </p:txBody>
      </p:sp>
      <p:pic>
        <p:nvPicPr>
          <p:cNvPr id="3" name="Picture 2">
            <a:extLst>
              <a:ext uri="{FF2B5EF4-FFF2-40B4-BE49-F238E27FC236}">
                <a16:creationId xmlns:a16="http://schemas.microsoft.com/office/drawing/2014/main" id="{EEE332C2-5909-4100-B044-D46D050BB5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21566" y="1058802"/>
            <a:ext cx="1700868" cy="647390"/>
          </a:xfrm>
          <a:prstGeom prst="rect">
            <a:avLst/>
          </a:prstGeom>
        </p:spPr>
      </p:pic>
      <p:sp>
        <p:nvSpPr>
          <p:cNvPr id="5" name="TextBox 4">
            <a:extLst>
              <a:ext uri="{FF2B5EF4-FFF2-40B4-BE49-F238E27FC236}">
                <a16:creationId xmlns:a16="http://schemas.microsoft.com/office/drawing/2014/main" id="{6D0919D3-E2C7-4764-856C-DF19C11C3D26}"/>
              </a:ext>
            </a:extLst>
          </p:cNvPr>
          <p:cNvSpPr txBox="1"/>
          <p:nvPr/>
        </p:nvSpPr>
        <p:spPr>
          <a:xfrm>
            <a:off x="978680" y="3415634"/>
            <a:ext cx="7432011" cy="923330"/>
          </a:xfrm>
          <a:prstGeom prst="rect">
            <a:avLst/>
          </a:prstGeom>
          <a:noFill/>
        </p:spPr>
        <p:txBody>
          <a:bodyPr wrap="square">
            <a:spAutoFit/>
          </a:bodyPr>
          <a:lstStyle/>
          <a:p>
            <a:pPr algn="ctr"/>
            <a:r>
              <a:rPr lang="en-US" altLang="en-US" sz="1800" b="1" u="sng" dirty="0">
                <a:solidFill>
                  <a:srgbClr val="C00000"/>
                </a:solidFill>
                <a:latin typeface="Tahoma" panose="020B0604030504040204" pitchFamily="34" charset="0"/>
                <a:ea typeface="Tahoma" panose="020B0604030504040204" pitchFamily="34" charset="0"/>
                <a:cs typeface="Tahoma" panose="020B0604030504040204" pitchFamily="34" charset="0"/>
              </a:rPr>
              <a:t>Chronicle of Philanthropy (11/21)</a:t>
            </a:r>
            <a:r>
              <a:rPr lang="en-US" altLang="en-US" sz="18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altLang="en-US" sz="1800" dirty="0">
                <a:latin typeface="Tahoma" panose="020B0604030504040204" pitchFamily="34" charset="0"/>
                <a:ea typeface="Tahoma" panose="020B0604030504040204" pitchFamily="34" charset="0"/>
                <a:cs typeface="Tahoma" panose="020B0604030504040204" pitchFamily="34" charset="0"/>
              </a:rPr>
              <a:t>rates us </a:t>
            </a:r>
            <a:r>
              <a:rPr lang="en-US" altLang="en-US" sz="2700" b="1" dirty="0">
                <a:latin typeface="Tahoma" panose="020B0604030504040204" pitchFamily="34" charset="0"/>
                <a:ea typeface="Tahoma" panose="020B0604030504040204" pitchFamily="34" charset="0"/>
                <a:cs typeface="Tahoma" panose="020B0604030504040204" pitchFamily="34" charset="0"/>
              </a:rPr>
              <a:t>#66 </a:t>
            </a:r>
            <a:r>
              <a:rPr lang="en-US" altLang="en-US" sz="1800" dirty="0">
                <a:latin typeface="Tahoma" panose="020B0604030504040204" pitchFamily="34" charset="0"/>
                <a:ea typeface="Tahoma" panose="020B0604030504040204" pitchFamily="34" charset="0"/>
                <a:cs typeface="Tahoma" panose="020B0604030504040204" pitchFamily="34" charset="0"/>
              </a:rPr>
              <a:t>of the </a:t>
            </a:r>
            <a:r>
              <a:rPr lang="en-US" altLang="en-US" sz="1800" u="sng" dirty="0">
                <a:latin typeface="Tahoma" panose="020B0604030504040204" pitchFamily="34" charset="0"/>
                <a:ea typeface="Tahoma" panose="020B0604030504040204" pitchFamily="34" charset="0"/>
                <a:cs typeface="Tahoma" panose="020B0604030504040204" pitchFamily="34" charset="0"/>
              </a:rPr>
              <a:t>worlds</a:t>
            </a:r>
            <a:r>
              <a:rPr lang="en-US" altLang="en-US" sz="1800" dirty="0">
                <a:latin typeface="Tahoma" panose="020B0604030504040204" pitchFamily="34" charset="0"/>
                <a:ea typeface="Tahoma" panose="020B0604030504040204" pitchFamily="34" charset="0"/>
                <a:cs typeface="Tahoma" panose="020B0604030504040204" pitchFamily="34" charset="0"/>
              </a:rPr>
              <a:t> </a:t>
            </a:r>
            <a:r>
              <a:rPr lang="en-US" altLang="en-US" sz="2700" b="1" dirty="0">
                <a:latin typeface="Tahoma" panose="020B0604030504040204" pitchFamily="34" charset="0"/>
                <a:ea typeface="Tahoma" panose="020B0604030504040204" pitchFamily="34" charset="0"/>
                <a:cs typeface="Tahoma" panose="020B0604030504040204" pitchFamily="34" charset="0"/>
              </a:rPr>
              <a:t>Top 100</a:t>
            </a:r>
            <a:r>
              <a:rPr lang="en-US" altLang="en-US" sz="1800" dirty="0">
                <a:latin typeface="Tahoma" panose="020B0604030504040204" pitchFamily="34" charset="0"/>
                <a:ea typeface="Tahoma" panose="020B0604030504040204" pitchFamily="34" charset="0"/>
                <a:cs typeface="Tahoma" panose="020B0604030504040204" pitchFamily="34" charset="0"/>
              </a:rPr>
              <a:t> </a:t>
            </a:r>
            <a:r>
              <a:rPr lang="en-US" altLang="en-US" sz="1800" u="sng" dirty="0">
                <a:latin typeface="Tahoma" panose="020B0604030504040204" pitchFamily="34" charset="0"/>
                <a:ea typeface="Tahoma" panose="020B0604030504040204" pitchFamily="34" charset="0"/>
                <a:cs typeface="Tahoma" panose="020B0604030504040204" pitchFamily="34" charset="0"/>
              </a:rPr>
              <a:t>largest</a:t>
            </a:r>
            <a:r>
              <a:rPr lang="en-US" altLang="en-US" sz="1800" dirty="0">
                <a:latin typeface="Tahoma" panose="020B0604030504040204" pitchFamily="34" charset="0"/>
                <a:ea typeface="Tahoma" panose="020B0604030504040204" pitchFamily="34" charset="0"/>
                <a:cs typeface="Tahoma" panose="020B0604030504040204" pitchFamily="34" charset="0"/>
              </a:rPr>
              <a:t> Public Charities by </a:t>
            </a:r>
            <a:r>
              <a:rPr lang="en-US" altLang="en-US" sz="1800" b="1" u="sng" dirty="0">
                <a:latin typeface="Tahoma" panose="020B0604030504040204" pitchFamily="34" charset="0"/>
                <a:ea typeface="Tahoma" panose="020B0604030504040204" pitchFamily="34" charset="0"/>
                <a:cs typeface="Tahoma" panose="020B0604030504040204" pitchFamily="34" charset="0"/>
              </a:rPr>
              <a:t>Annual</a:t>
            </a:r>
            <a:r>
              <a:rPr lang="en-US" altLang="en-US" sz="1800" dirty="0">
                <a:latin typeface="Tahoma" panose="020B0604030504040204" pitchFamily="34" charset="0"/>
                <a:ea typeface="Tahoma" panose="020B0604030504040204" pitchFamily="34" charset="0"/>
                <a:cs typeface="Tahoma" panose="020B0604030504040204" pitchFamily="34" charset="0"/>
              </a:rPr>
              <a:t> Donations</a:t>
            </a:r>
          </a:p>
        </p:txBody>
      </p:sp>
      <p:sp>
        <p:nvSpPr>
          <p:cNvPr id="7" name="TextBox 6">
            <a:extLst>
              <a:ext uri="{FF2B5EF4-FFF2-40B4-BE49-F238E27FC236}">
                <a16:creationId xmlns:a16="http://schemas.microsoft.com/office/drawing/2014/main" id="{BB931D2A-11C5-49F2-A42D-CDAB91E5093B}"/>
              </a:ext>
            </a:extLst>
          </p:cNvPr>
          <p:cNvSpPr txBox="1"/>
          <p:nvPr/>
        </p:nvSpPr>
        <p:spPr>
          <a:xfrm>
            <a:off x="870717" y="4664876"/>
            <a:ext cx="7202456" cy="1431161"/>
          </a:xfrm>
          <a:prstGeom prst="rect">
            <a:avLst/>
          </a:prstGeom>
          <a:noFill/>
        </p:spPr>
        <p:txBody>
          <a:bodyPr wrap="square">
            <a:spAutoFit/>
          </a:bodyPr>
          <a:lstStyle/>
          <a:p>
            <a:pPr algn="ctr"/>
            <a:r>
              <a:rPr lang="en-US" altLang="en-US" sz="1800" dirty="0">
                <a:latin typeface="Tahoma" panose="020B0604030504040204" pitchFamily="34" charset="0"/>
                <a:ea typeface="Tahoma" panose="020B0604030504040204" pitchFamily="34" charset="0"/>
                <a:cs typeface="Tahoma" panose="020B0604030504040204" pitchFamily="34" charset="0"/>
              </a:rPr>
              <a:t>Only </a:t>
            </a:r>
            <a:r>
              <a:rPr lang="en-US" altLang="en-US" sz="2700" b="1" dirty="0">
                <a:latin typeface="Tahoma" panose="020B0604030504040204" pitchFamily="34" charset="0"/>
                <a:ea typeface="Tahoma" panose="020B0604030504040204" pitchFamily="34" charset="0"/>
                <a:cs typeface="Tahoma" panose="020B0604030504040204" pitchFamily="34" charset="0"/>
              </a:rPr>
              <a:t>1%</a:t>
            </a:r>
            <a:r>
              <a:rPr lang="en-US" altLang="en-US" sz="1800" dirty="0">
                <a:latin typeface="Tahoma" panose="020B0604030504040204" pitchFamily="34" charset="0"/>
                <a:ea typeface="Tahoma" panose="020B0604030504040204" pitchFamily="34" charset="0"/>
                <a:cs typeface="Tahoma" panose="020B0604030504040204" pitchFamily="34" charset="0"/>
              </a:rPr>
              <a:t> of the charities evaluate by </a:t>
            </a:r>
            <a:r>
              <a:rPr lang="en-US" altLang="en-US" sz="1800" b="1" u="sng" dirty="0">
                <a:solidFill>
                  <a:srgbClr val="C00000"/>
                </a:solidFill>
                <a:latin typeface="Tahoma" panose="020B0604030504040204" pitchFamily="34" charset="0"/>
                <a:ea typeface="Tahoma" panose="020B0604030504040204" pitchFamily="34" charset="0"/>
                <a:cs typeface="Tahoma" panose="020B0604030504040204" pitchFamily="34" charset="0"/>
              </a:rPr>
              <a:t>Charity Navigator </a:t>
            </a:r>
            <a:r>
              <a:rPr lang="en-US" altLang="en-US" sz="1800" dirty="0">
                <a:latin typeface="Tahoma" panose="020B0604030504040204" pitchFamily="34" charset="0"/>
                <a:ea typeface="Tahoma" panose="020B0604030504040204" pitchFamily="34" charset="0"/>
                <a:cs typeface="Tahoma" panose="020B0604030504040204" pitchFamily="34" charset="0"/>
              </a:rPr>
              <a:t>have received at least ten consecutive four-star evaluations. </a:t>
            </a:r>
          </a:p>
          <a:p>
            <a:pPr algn="ctr"/>
            <a:r>
              <a:rPr lang="en-US" altLang="en-US" sz="1800" dirty="0">
                <a:latin typeface="Tahoma" panose="020B0604030504040204" pitchFamily="34" charset="0"/>
                <a:ea typeface="Tahoma" panose="020B0604030504040204" pitchFamily="34" charset="0"/>
                <a:cs typeface="Tahoma" panose="020B0604030504040204" pitchFamily="34" charset="0"/>
              </a:rPr>
              <a:t>Our efficiency is recognized </a:t>
            </a:r>
            <a:r>
              <a:rPr lang="en-US" altLang="en-US" b="1" dirty="0">
                <a:latin typeface="Tahoma" panose="020B0604030504040204" pitchFamily="34" charset="0"/>
                <a:ea typeface="Tahoma" panose="020B0604030504040204" pitchFamily="34" charset="0"/>
                <a:cs typeface="Tahoma" panose="020B0604030504040204" pitchFamily="34" charset="0"/>
              </a:rPr>
              <a:t>14 years </a:t>
            </a:r>
            <a:r>
              <a:rPr lang="en-US" altLang="en-US" sz="1800" dirty="0">
                <a:latin typeface="Tahoma" panose="020B0604030504040204" pitchFamily="34" charset="0"/>
                <a:ea typeface="Tahoma" panose="020B0604030504040204" pitchFamily="34" charset="0"/>
                <a:cs typeface="Tahoma" panose="020B0604030504040204" pitchFamily="34" charset="0"/>
              </a:rPr>
              <a:t>consecutively by </a:t>
            </a:r>
            <a:r>
              <a:rPr lang="en-US" altLang="en-US" sz="1800" b="1" u="sng" dirty="0">
                <a:solidFill>
                  <a:srgbClr val="C00000"/>
                </a:solidFill>
                <a:latin typeface="Tahoma" panose="020B0604030504040204" pitchFamily="34" charset="0"/>
                <a:ea typeface="Tahoma" panose="020B0604030504040204" pitchFamily="34" charset="0"/>
                <a:cs typeface="Tahoma" panose="020B0604030504040204" pitchFamily="34" charset="0"/>
              </a:rPr>
              <a:t>Charity Navigator</a:t>
            </a:r>
            <a:r>
              <a:rPr lang="en-US" altLang="en-US" sz="1800" u="sng" dirty="0">
                <a:latin typeface="Tahoma" panose="020B0604030504040204" pitchFamily="34" charset="0"/>
                <a:ea typeface="Tahoma" panose="020B0604030504040204" pitchFamily="34" charset="0"/>
                <a:cs typeface="Tahoma" panose="020B0604030504040204" pitchFamily="34" charset="0"/>
              </a:rPr>
              <a:t>.</a:t>
            </a:r>
            <a:endParaRPr lang="en-US" altLang="en-US" sz="1800" b="1" u="sng"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59354FE0-B19D-4914-924B-7C90D3F40065}"/>
              </a:ext>
            </a:extLst>
          </p:cNvPr>
          <p:cNvSpPr txBox="1"/>
          <p:nvPr/>
        </p:nvSpPr>
        <p:spPr>
          <a:xfrm>
            <a:off x="945853" y="2146470"/>
            <a:ext cx="7202456" cy="969496"/>
          </a:xfrm>
          <a:prstGeom prst="rect">
            <a:avLst/>
          </a:prstGeom>
          <a:noFill/>
        </p:spPr>
        <p:txBody>
          <a:bodyPr wrap="square">
            <a:spAutoFit/>
          </a:bodyPr>
          <a:lstStyle/>
          <a:p>
            <a:r>
              <a:rPr lang="en-US" sz="1900" dirty="0">
                <a:latin typeface="Tahoma" panose="020B0604030504040204" pitchFamily="34" charset="0"/>
                <a:ea typeface="Tahoma" panose="020B0604030504040204" pitchFamily="34" charset="0"/>
                <a:cs typeface="Tahoma" panose="020B0604030504040204" pitchFamily="34" charset="0"/>
              </a:rPr>
              <a:t>Do you realize that Rotarians </a:t>
            </a:r>
            <a:r>
              <a:rPr lang="en-US" sz="1900" b="1" dirty="0">
                <a:latin typeface="Tahoma" panose="020B0604030504040204" pitchFamily="34" charset="0"/>
                <a:ea typeface="Tahoma" panose="020B0604030504040204" pitchFamily="34" charset="0"/>
                <a:cs typeface="Tahoma" panose="020B0604030504040204" pitchFamily="34" charset="0"/>
              </a:rPr>
              <a:t>ALONE</a:t>
            </a:r>
            <a:r>
              <a:rPr lang="en-US" sz="1900" dirty="0">
                <a:latin typeface="Tahoma" panose="020B0604030504040204" pitchFamily="34" charset="0"/>
                <a:ea typeface="Tahoma" panose="020B0604030504040204" pitchFamily="34" charset="0"/>
                <a:cs typeface="Tahoma" panose="020B0604030504040204" pitchFamily="34" charset="0"/>
              </a:rPr>
              <a:t> are the source of funds to the Annual Fund that come back to the district to support our Community and Global grants.</a:t>
            </a:r>
            <a:r>
              <a:rPr lang="en-US" sz="1800" dirty="0">
                <a:latin typeface="Tahoma" panose="020B0604030504040204" pitchFamily="34" charset="0"/>
                <a:ea typeface="Tahoma" panose="020B0604030504040204" pitchFamily="34" charset="0"/>
                <a:cs typeface="Tahoma" panose="020B0604030504040204" pitchFamily="34" charset="0"/>
              </a:rPr>
              <a:t> </a:t>
            </a:r>
          </a:p>
        </p:txBody>
      </p:sp>
      <p:sp>
        <p:nvSpPr>
          <p:cNvPr id="10" name="Arrow: Right 9">
            <a:extLst>
              <a:ext uri="{FF2B5EF4-FFF2-40B4-BE49-F238E27FC236}">
                <a16:creationId xmlns:a16="http://schemas.microsoft.com/office/drawing/2014/main" id="{379D574B-233B-4E66-B98C-02A5A442EADA}"/>
              </a:ext>
            </a:extLst>
          </p:cNvPr>
          <p:cNvSpPr/>
          <p:nvPr/>
        </p:nvSpPr>
        <p:spPr>
          <a:xfrm>
            <a:off x="236965" y="2495960"/>
            <a:ext cx="73380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Arrow: Right 10">
            <a:extLst>
              <a:ext uri="{FF2B5EF4-FFF2-40B4-BE49-F238E27FC236}">
                <a16:creationId xmlns:a16="http://schemas.microsoft.com/office/drawing/2014/main" id="{051161B5-DB61-412C-82CA-E76F0AC8D34E}"/>
              </a:ext>
            </a:extLst>
          </p:cNvPr>
          <p:cNvSpPr/>
          <p:nvPr/>
        </p:nvSpPr>
        <p:spPr>
          <a:xfrm>
            <a:off x="387728" y="3562964"/>
            <a:ext cx="617089"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Arrow: Right 11">
            <a:extLst>
              <a:ext uri="{FF2B5EF4-FFF2-40B4-BE49-F238E27FC236}">
                <a16:creationId xmlns:a16="http://schemas.microsoft.com/office/drawing/2014/main" id="{56E193D6-C1AE-458F-9115-AB67D8FB4D82}"/>
              </a:ext>
            </a:extLst>
          </p:cNvPr>
          <p:cNvSpPr/>
          <p:nvPr/>
        </p:nvSpPr>
        <p:spPr>
          <a:xfrm>
            <a:off x="603867" y="4779352"/>
            <a:ext cx="547817"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12">
            <a:extLst>
              <a:ext uri="{FF2B5EF4-FFF2-40B4-BE49-F238E27FC236}">
                <a16:creationId xmlns:a16="http://schemas.microsoft.com/office/drawing/2014/main" id="{52F98A8F-DD41-46EB-AF66-67E1EF719F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9055" y="302933"/>
            <a:ext cx="749625" cy="752600"/>
          </a:xfrm>
          <a:prstGeom prst="rect">
            <a:avLst/>
          </a:prstGeom>
        </p:spPr>
      </p:pic>
      <p:sp>
        <p:nvSpPr>
          <p:cNvPr id="14" name="Subtitle 2">
            <a:extLst>
              <a:ext uri="{FF2B5EF4-FFF2-40B4-BE49-F238E27FC236}">
                <a16:creationId xmlns:a16="http://schemas.microsoft.com/office/drawing/2014/main" id="{CE0D980F-650F-47E8-9443-896507FA5D70}"/>
              </a:ext>
            </a:extLst>
          </p:cNvPr>
          <p:cNvSpPr txBox="1">
            <a:spLocks/>
          </p:cNvSpPr>
          <p:nvPr/>
        </p:nvSpPr>
        <p:spPr>
          <a:xfrm>
            <a:off x="5395617" y="6238875"/>
            <a:ext cx="3573577" cy="514350"/>
          </a:xfrm>
          <a:prstGeom prst="rect">
            <a:avLst/>
          </a:prstGeom>
        </p:spPr>
        <p:txBody>
          <a:bodyPr>
            <a:normAutofit/>
          </a:bodyPr>
          <a:lstStyle>
            <a:lvl1pPr marL="0" indent="0" algn="l" defTabSz="457200" rtl="0" eaLnBrk="1" latinLnBrk="0" hangingPunct="1">
              <a:spcBef>
                <a:spcPct val="20000"/>
              </a:spcBef>
              <a:buFontTx/>
              <a:buNone/>
              <a:defRPr sz="3200" b="1" i="0" kern="1200">
                <a:solidFill>
                  <a:srgbClr val="01B4E7"/>
                </a:solidFill>
                <a:latin typeface="Arial Narrow"/>
                <a:ea typeface="+mn-ea"/>
                <a:cs typeface="Arial Narrow"/>
              </a:defRPr>
            </a:lvl1pPr>
            <a:lvl2pPr marL="742950" indent="-285750" algn="l" defTabSz="457200" rtl="0" eaLnBrk="1" latinLnBrk="0" hangingPunct="1">
              <a:spcBef>
                <a:spcPct val="20000"/>
              </a:spcBef>
              <a:buFont typeface="Arial"/>
              <a:buChar char="–"/>
              <a:defRPr sz="2800" b="1" i="0" kern="1200">
                <a:solidFill>
                  <a:srgbClr val="16316B"/>
                </a:solidFill>
                <a:latin typeface="Arial Narrow"/>
                <a:ea typeface="+mn-ea"/>
                <a:cs typeface="Arial Narrow"/>
              </a:defRPr>
            </a:lvl2pPr>
            <a:lvl3pPr marL="1143000" indent="-228600" algn="l" defTabSz="457200" rtl="0" eaLnBrk="1" latinLnBrk="0" hangingPunct="1">
              <a:spcBef>
                <a:spcPct val="20000"/>
              </a:spcBef>
              <a:buFont typeface="Arial"/>
              <a:buChar char="•"/>
              <a:defRPr sz="2400" b="1" i="0" kern="1200">
                <a:solidFill>
                  <a:srgbClr val="16316B"/>
                </a:solidFill>
                <a:latin typeface="Arial Narrow"/>
                <a:ea typeface="+mn-ea"/>
                <a:cs typeface="Arial Narrow"/>
              </a:defRPr>
            </a:lvl3pPr>
            <a:lvl4pPr marL="16002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4pPr>
            <a:lvl5pPr marL="20574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400" dirty="0"/>
              <a:t>105 YEARS OF DOING GOOD IN THE WORLD</a:t>
            </a:r>
          </a:p>
        </p:txBody>
      </p:sp>
    </p:spTree>
    <p:extLst>
      <p:ext uri="{BB962C8B-B14F-4D97-AF65-F5344CB8AC3E}">
        <p14:creationId xmlns:p14="http://schemas.microsoft.com/office/powerpoint/2010/main" val="111609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DD327-AF8C-4756-BAB5-5284444856E9}"/>
              </a:ext>
            </a:extLst>
          </p:cNvPr>
          <p:cNvSpPr>
            <a:spLocks noGrp="1"/>
          </p:cNvSpPr>
          <p:nvPr>
            <p:ph type="title"/>
          </p:nvPr>
        </p:nvSpPr>
        <p:spPr>
          <a:xfrm>
            <a:off x="201337" y="983086"/>
            <a:ext cx="8688896" cy="1264481"/>
          </a:xfrm>
        </p:spPr>
        <p:txBody>
          <a:bodyPr>
            <a:noAutofit/>
          </a:bodyPr>
          <a:lstStyle/>
          <a:p>
            <a:pPr algn="ctr"/>
            <a:r>
              <a:rPr lang="en-US" sz="2700" dirty="0"/>
              <a:t>Follow the money – </a:t>
            </a:r>
            <a:br>
              <a:rPr lang="en-US" sz="2700" dirty="0"/>
            </a:br>
            <a:r>
              <a:rPr lang="en-US" sz="2700" dirty="0"/>
              <a:t>from Annual Fund</a:t>
            </a:r>
            <a:br>
              <a:rPr lang="en-US" sz="2700" dirty="0"/>
            </a:br>
            <a:r>
              <a:rPr lang="en-US" sz="2700" dirty="0"/>
              <a:t>to DDF-Share Grant monies</a:t>
            </a:r>
          </a:p>
        </p:txBody>
      </p:sp>
      <p:pic>
        <p:nvPicPr>
          <p:cNvPr id="3" name="Content Placeholder 8">
            <a:extLst>
              <a:ext uri="{FF2B5EF4-FFF2-40B4-BE49-F238E27FC236}">
                <a16:creationId xmlns:a16="http://schemas.microsoft.com/office/drawing/2014/main" id="{0F05DB10-DB77-488A-9855-30876AEA7B0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7552" y="1238693"/>
            <a:ext cx="8688896" cy="4636221"/>
          </a:xfrm>
          <a:prstGeom prst="rect">
            <a:avLst/>
          </a:prstGeom>
        </p:spPr>
      </p:pic>
      <p:sp>
        <p:nvSpPr>
          <p:cNvPr id="4" name="Arrow: Right 3">
            <a:extLst>
              <a:ext uri="{FF2B5EF4-FFF2-40B4-BE49-F238E27FC236}">
                <a16:creationId xmlns:a16="http://schemas.microsoft.com/office/drawing/2014/main" id="{0E320191-96D0-4C1C-B986-386206B0B0D1}"/>
              </a:ext>
            </a:extLst>
          </p:cNvPr>
          <p:cNvSpPr/>
          <p:nvPr/>
        </p:nvSpPr>
        <p:spPr>
          <a:xfrm>
            <a:off x="1773046" y="3410243"/>
            <a:ext cx="48105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Arrow: Right 4">
            <a:extLst>
              <a:ext uri="{FF2B5EF4-FFF2-40B4-BE49-F238E27FC236}">
                <a16:creationId xmlns:a16="http://schemas.microsoft.com/office/drawing/2014/main" id="{FAEABECE-52E9-4751-BF6A-9A1DAB8DAC7A}"/>
              </a:ext>
            </a:extLst>
          </p:cNvPr>
          <p:cNvSpPr/>
          <p:nvPr/>
        </p:nvSpPr>
        <p:spPr>
          <a:xfrm>
            <a:off x="3804568" y="3410243"/>
            <a:ext cx="431462"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Arrow: Right 5">
            <a:extLst>
              <a:ext uri="{FF2B5EF4-FFF2-40B4-BE49-F238E27FC236}">
                <a16:creationId xmlns:a16="http://schemas.microsoft.com/office/drawing/2014/main" id="{40A03821-9D5F-46CF-B098-1F60595C7DE0}"/>
              </a:ext>
            </a:extLst>
          </p:cNvPr>
          <p:cNvSpPr/>
          <p:nvPr/>
        </p:nvSpPr>
        <p:spPr>
          <a:xfrm>
            <a:off x="5573978" y="3410243"/>
            <a:ext cx="427839"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Arrow: Right 6">
            <a:extLst>
              <a:ext uri="{FF2B5EF4-FFF2-40B4-BE49-F238E27FC236}">
                <a16:creationId xmlns:a16="http://schemas.microsoft.com/office/drawing/2014/main" id="{7A61389F-7248-479E-BAA6-C05E03BB613F}"/>
              </a:ext>
            </a:extLst>
          </p:cNvPr>
          <p:cNvSpPr/>
          <p:nvPr/>
        </p:nvSpPr>
        <p:spPr>
          <a:xfrm>
            <a:off x="5573978" y="4181750"/>
            <a:ext cx="427839"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Arrow: Right 7">
            <a:extLst>
              <a:ext uri="{FF2B5EF4-FFF2-40B4-BE49-F238E27FC236}">
                <a16:creationId xmlns:a16="http://schemas.microsoft.com/office/drawing/2014/main" id="{02453125-B68A-41CF-B215-B62AFD17EA9B}"/>
              </a:ext>
            </a:extLst>
          </p:cNvPr>
          <p:cNvSpPr/>
          <p:nvPr/>
        </p:nvSpPr>
        <p:spPr>
          <a:xfrm>
            <a:off x="7283362" y="3410243"/>
            <a:ext cx="388895"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Arrow: Right 8">
            <a:extLst>
              <a:ext uri="{FF2B5EF4-FFF2-40B4-BE49-F238E27FC236}">
                <a16:creationId xmlns:a16="http://schemas.microsoft.com/office/drawing/2014/main" id="{D7F84E88-55B2-4225-A9A3-1D9A4D64CDFD}"/>
              </a:ext>
            </a:extLst>
          </p:cNvPr>
          <p:cNvSpPr/>
          <p:nvPr/>
        </p:nvSpPr>
        <p:spPr>
          <a:xfrm>
            <a:off x="7279547" y="4953500"/>
            <a:ext cx="38889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Oval 9">
            <a:extLst>
              <a:ext uri="{FF2B5EF4-FFF2-40B4-BE49-F238E27FC236}">
                <a16:creationId xmlns:a16="http://schemas.microsoft.com/office/drawing/2014/main" id="{349B51E1-76F2-42B5-A278-EEF6F2BC947C}"/>
              </a:ext>
            </a:extLst>
          </p:cNvPr>
          <p:cNvSpPr/>
          <p:nvPr/>
        </p:nvSpPr>
        <p:spPr>
          <a:xfrm>
            <a:off x="2643521" y="2840596"/>
            <a:ext cx="827542" cy="3634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3 years</a:t>
            </a:r>
          </a:p>
        </p:txBody>
      </p:sp>
      <p:sp>
        <p:nvSpPr>
          <p:cNvPr id="11" name="Rectangle 10">
            <a:extLst>
              <a:ext uri="{FF2B5EF4-FFF2-40B4-BE49-F238E27FC236}">
                <a16:creationId xmlns:a16="http://schemas.microsoft.com/office/drawing/2014/main" id="{79C062FE-DDCD-44D0-884D-5F27889A199C}"/>
              </a:ext>
            </a:extLst>
          </p:cNvPr>
          <p:cNvSpPr/>
          <p:nvPr/>
        </p:nvSpPr>
        <p:spPr>
          <a:xfrm>
            <a:off x="201338" y="2928283"/>
            <a:ext cx="1564158"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Rotarian Contributions To Annual Fund ONLY</a:t>
            </a:r>
          </a:p>
        </p:txBody>
      </p:sp>
      <p:sp>
        <p:nvSpPr>
          <p:cNvPr id="12" name="Rectangle: Rounded Corners 11">
            <a:extLst>
              <a:ext uri="{FF2B5EF4-FFF2-40B4-BE49-F238E27FC236}">
                <a16:creationId xmlns:a16="http://schemas.microsoft.com/office/drawing/2014/main" id="{76F4390A-E8EA-401C-A0FA-5016DA4AC8BB}"/>
              </a:ext>
            </a:extLst>
          </p:cNvPr>
          <p:cNvSpPr/>
          <p:nvPr/>
        </p:nvSpPr>
        <p:spPr>
          <a:xfrm>
            <a:off x="7874969" y="2556015"/>
            <a:ext cx="780177" cy="2894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Community</a:t>
            </a:r>
          </a:p>
        </p:txBody>
      </p:sp>
      <p:sp>
        <p:nvSpPr>
          <p:cNvPr id="14" name="Rectangle: Rounded Corners 13">
            <a:extLst>
              <a:ext uri="{FF2B5EF4-FFF2-40B4-BE49-F238E27FC236}">
                <a16:creationId xmlns:a16="http://schemas.microsoft.com/office/drawing/2014/main" id="{5AFD6B50-532A-4F19-BE61-184B1D9215B3}"/>
              </a:ext>
            </a:extLst>
          </p:cNvPr>
          <p:cNvSpPr/>
          <p:nvPr/>
        </p:nvSpPr>
        <p:spPr>
          <a:xfrm>
            <a:off x="7874968" y="4990526"/>
            <a:ext cx="780177" cy="2894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Global</a:t>
            </a:r>
          </a:p>
        </p:txBody>
      </p:sp>
      <p:pic>
        <p:nvPicPr>
          <p:cNvPr id="15" name="Picture 14">
            <a:extLst>
              <a:ext uri="{FF2B5EF4-FFF2-40B4-BE49-F238E27FC236}">
                <a16:creationId xmlns:a16="http://schemas.microsoft.com/office/drawing/2014/main" id="{43CF46BC-5D22-4A19-B436-3574F5042D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337" y="82146"/>
            <a:ext cx="749625" cy="752600"/>
          </a:xfrm>
          <a:prstGeom prst="rect">
            <a:avLst/>
          </a:prstGeom>
        </p:spPr>
      </p:pic>
      <p:sp>
        <p:nvSpPr>
          <p:cNvPr id="16" name="Subtitle 2">
            <a:extLst>
              <a:ext uri="{FF2B5EF4-FFF2-40B4-BE49-F238E27FC236}">
                <a16:creationId xmlns:a16="http://schemas.microsoft.com/office/drawing/2014/main" id="{59322D07-D8A5-45A0-B11A-93957CC15DF5}"/>
              </a:ext>
            </a:extLst>
          </p:cNvPr>
          <p:cNvSpPr txBox="1">
            <a:spLocks/>
          </p:cNvSpPr>
          <p:nvPr/>
        </p:nvSpPr>
        <p:spPr>
          <a:xfrm>
            <a:off x="5395617" y="6238875"/>
            <a:ext cx="3573577" cy="514350"/>
          </a:xfrm>
          <a:prstGeom prst="rect">
            <a:avLst/>
          </a:prstGeom>
        </p:spPr>
        <p:txBody>
          <a:bodyPr>
            <a:normAutofit/>
          </a:bodyPr>
          <a:lstStyle>
            <a:lvl1pPr marL="0" indent="0" algn="l" defTabSz="457200" rtl="0" eaLnBrk="1" latinLnBrk="0" hangingPunct="1">
              <a:spcBef>
                <a:spcPct val="20000"/>
              </a:spcBef>
              <a:buFontTx/>
              <a:buNone/>
              <a:defRPr sz="3200" b="1" i="0" kern="1200">
                <a:solidFill>
                  <a:srgbClr val="01B4E7"/>
                </a:solidFill>
                <a:latin typeface="Arial Narrow"/>
                <a:ea typeface="+mn-ea"/>
                <a:cs typeface="Arial Narrow"/>
              </a:defRPr>
            </a:lvl1pPr>
            <a:lvl2pPr marL="742950" indent="-285750" algn="l" defTabSz="457200" rtl="0" eaLnBrk="1" latinLnBrk="0" hangingPunct="1">
              <a:spcBef>
                <a:spcPct val="20000"/>
              </a:spcBef>
              <a:buFont typeface="Arial"/>
              <a:buChar char="–"/>
              <a:defRPr sz="2800" b="1" i="0" kern="1200">
                <a:solidFill>
                  <a:srgbClr val="16316B"/>
                </a:solidFill>
                <a:latin typeface="Arial Narrow"/>
                <a:ea typeface="+mn-ea"/>
                <a:cs typeface="Arial Narrow"/>
              </a:defRPr>
            </a:lvl2pPr>
            <a:lvl3pPr marL="1143000" indent="-228600" algn="l" defTabSz="457200" rtl="0" eaLnBrk="1" latinLnBrk="0" hangingPunct="1">
              <a:spcBef>
                <a:spcPct val="20000"/>
              </a:spcBef>
              <a:buFont typeface="Arial"/>
              <a:buChar char="•"/>
              <a:defRPr sz="2400" b="1" i="0" kern="1200">
                <a:solidFill>
                  <a:srgbClr val="16316B"/>
                </a:solidFill>
                <a:latin typeface="Arial Narrow"/>
                <a:ea typeface="+mn-ea"/>
                <a:cs typeface="Arial Narrow"/>
              </a:defRPr>
            </a:lvl3pPr>
            <a:lvl4pPr marL="16002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4pPr>
            <a:lvl5pPr marL="20574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400" dirty="0"/>
              <a:t>105 YEARS OF DOING GOOD IN THE WORLD</a:t>
            </a:r>
          </a:p>
        </p:txBody>
      </p:sp>
    </p:spTree>
    <p:extLst>
      <p:ext uri="{BB962C8B-B14F-4D97-AF65-F5344CB8AC3E}">
        <p14:creationId xmlns:p14="http://schemas.microsoft.com/office/powerpoint/2010/main" val="28743503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1289EE-034D-473A-8C02-DBEEED50ECB6}"/>
              </a:ext>
            </a:extLst>
          </p:cNvPr>
          <p:cNvSpPr>
            <a:spLocks noGrp="1"/>
          </p:cNvSpPr>
          <p:nvPr>
            <p:ph idx="1"/>
          </p:nvPr>
        </p:nvSpPr>
        <p:spPr>
          <a:xfrm>
            <a:off x="457200" y="1030514"/>
            <a:ext cx="8229600" cy="4528457"/>
          </a:xfrm>
        </p:spPr>
        <p:txBody>
          <a:bodyPr>
            <a:normAutofit/>
          </a:bodyPr>
          <a:lstStyle/>
          <a:p>
            <a:pPr marL="0" indent="0" algn="ctr">
              <a:buNone/>
            </a:pPr>
            <a:r>
              <a:rPr lang="en-US" sz="2000" b="1" dirty="0">
                <a:latin typeface="Tahoma" panose="020B0604030504040204" pitchFamily="34" charset="0"/>
                <a:ea typeface="Tahoma" panose="020B0604030504040204" pitchFamily="34" charset="0"/>
                <a:cs typeface="Tahoma" panose="020B0604030504040204" pitchFamily="34" charset="0"/>
              </a:rPr>
              <a:t>WW Members with Annual Fund Giving</a:t>
            </a:r>
          </a:p>
        </p:txBody>
      </p:sp>
      <p:sp>
        <p:nvSpPr>
          <p:cNvPr id="2" name="Title 1">
            <a:extLst>
              <a:ext uri="{FF2B5EF4-FFF2-40B4-BE49-F238E27FC236}">
                <a16:creationId xmlns:a16="http://schemas.microsoft.com/office/drawing/2014/main" id="{1F1A830D-583E-4762-84D0-16AFAF4B741E}"/>
              </a:ext>
            </a:extLst>
          </p:cNvPr>
          <p:cNvSpPr>
            <a:spLocks noGrp="1"/>
          </p:cNvSpPr>
          <p:nvPr>
            <p:ph type="title"/>
          </p:nvPr>
        </p:nvSpPr>
        <p:spPr>
          <a:xfrm>
            <a:off x="457200" y="241905"/>
            <a:ext cx="7391400" cy="580571"/>
          </a:xfrm>
        </p:spPr>
        <p:txBody>
          <a:bodyPr>
            <a:normAutofit/>
          </a:bodyPr>
          <a:lstStyle/>
          <a:p>
            <a:pPr algn="ctr"/>
            <a:r>
              <a:rPr lang="en-US" sz="3200" b="1" dirty="0">
                <a:latin typeface="Tahoma" panose="020B0604030504040204" pitchFamily="34" charset="0"/>
                <a:ea typeface="Tahoma" panose="020B0604030504040204" pitchFamily="34" charset="0"/>
                <a:cs typeface="Tahoma" panose="020B0604030504040204" pitchFamily="34" charset="0"/>
              </a:rPr>
              <a:t>Worldwide Events</a:t>
            </a:r>
          </a:p>
        </p:txBody>
      </p:sp>
      <p:sp>
        <p:nvSpPr>
          <p:cNvPr id="6" name="Rectangle: Rounded Corners 5">
            <a:extLst>
              <a:ext uri="{FF2B5EF4-FFF2-40B4-BE49-F238E27FC236}">
                <a16:creationId xmlns:a16="http://schemas.microsoft.com/office/drawing/2014/main" id="{49E71DC4-2345-4024-B9EB-C3C4B52BBBDC}"/>
              </a:ext>
            </a:extLst>
          </p:cNvPr>
          <p:cNvSpPr/>
          <p:nvPr/>
        </p:nvSpPr>
        <p:spPr>
          <a:xfrm>
            <a:off x="2627438" y="2012282"/>
            <a:ext cx="239052" cy="3634740"/>
          </a:xfrm>
          <a:prstGeom prst="roundRect">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685800" fontAlgn="auto">
              <a:spcBef>
                <a:spcPts val="0"/>
              </a:spcBef>
              <a:spcAft>
                <a:spcPts val="0"/>
              </a:spcAft>
              <a:defRPr/>
            </a:pPr>
            <a:r>
              <a:rPr kumimoji="0" lang="en-US" sz="1050" dirty="0">
                <a:solidFill>
                  <a:prstClr val="black"/>
                </a:solidFill>
                <a:latin typeface="Arial" panose="020B0604020202020204"/>
              </a:rPr>
              <a:t>Depression</a:t>
            </a:r>
          </a:p>
        </p:txBody>
      </p:sp>
      <p:sp>
        <p:nvSpPr>
          <p:cNvPr id="8" name="Rectangle: Rounded Corners 7">
            <a:extLst>
              <a:ext uri="{FF2B5EF4-FFF2-40B4-BE49-F238E27FC236}">
                <a16:creationId xmlns:a16="http://schemas.microsoft.com/office/drawing/2014/main" id="{B86E8179-3965-4B14-87D9-99E09D0D8555}"/>
              </a:ext>
            </a:extLst>
          </p:cNvPr>
          <p:cNvSpPr/>
          <p:nvPr/>
        </p:nvSpPr>
        <p:spPr>
          <a:xfrm>
            <a:off x="3163312" y="2012282"/>
            <a:ext cx="396684" cy="3634740"/>
          </a:xfrm>
          <a:prstGeom prst="roundRect">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685800" fontAlgn="auto">
              <a:spcBef>
                <a:spcPts val="0"/>
              </a:spcBef>
              <a:spcAft>
                <a:spcPts val="0"/>
              </a:spcAft>
              <a:defRPr/>
            </a:pPr>
            <a:r>
              <a:rPr kumimoji="0" lang="en-US" sz="1050" dirty="0">
                <a:solidFill>
                  <a:prstClr val="black"/>
                </a:solidFill>
                <a:latin typeface="Arial" panose="020B0604020202020204"/>
              </a:rPr>
              <a:t>WWII</a:t>
            </a:r>
          </a:p>
        </p:txBody>
      </p:sp>
      <p:sp>
        <p:nvSpPr>
          <p:cNvPr id="9" name="Rectangle: Rounded Corners 8">
            <a:extLst>
              <a:ext uri="{FF2B5EF4-FFF2-40B4-BE49-F238E27FC236}">
                <a16:creationId xmlns:a16="http://schemas.microsoft.com/office/drawing/2014/main" id="{A7CD490D-9A9D-430A-963F-066F92AC1887}"/>
              </a:ext>
            </a:extLst>
          </p:cNvPr>
          <p:cNvSpPr/>
          <p:nvPr/>
        </p:nvSpPr>
        <p:spPr>
          <a:xfrm>
            <a:off x="5958524" y="2012283"/>
            <a:ext cx="232552" cy="3634740"/>
          </a:xfrm>
          <a:prstGeom prst="roundRect">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685800" fontAlgn="auto">
              <a:spcBef>
                <a:spcPts val="0"/>
              </a:spcBef>
              <a:spcAft>
                <a:spcPts val="0"/>
              </a:spcAft>
              <a:defRPr/>
            </a:pPr>
            <a:r>
              <a:rPr kumimoji="0" lang="en-US" sz="1050" dirty="0">
                <a:solidFill>
                  <a:prstClr val="black"/>
                </a:solidFill>
                <a:latin typeface="Arial" panose="020B0604020202020204"/>
              </a:rPr>
              <a:t>Black Monday &amp; recession</a:t>
            </a:r>
          </a:p>
        </p:txBody>
      </p:sp>
      <p:sp>
        <p:nvSpPr>
          <p:cNvPr id="10" name="Rectangle: Rounded Corners 9">
            <a:extLst>
              <a:ext uri="{FF2B5EF4-FFF2-40B4-BE49-F238E27FC236}">
                <a16:creationId xmlns:a16="http://schemas.microsoft.com/office/drawing/2014/main" id="{E57859C4-FC96-478E-8B62-0E817C445412}"/>
              </a:ext>
            </a:extLst>
          </p:cNvPr>
          <p:cNvSpPr/>
          <p:nvPr/>
        </p:nvSpPr>
        <p:spPr>
          <a:xfrm>
            <a:off x="7098706" y="2012283"/>
            <a:ext cx="237680" cy="3634740"/>
          </a:xfrm>
          <a:prstGeom prst="roundRect">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685800" fontAlgn="auto">
              <a:spcBef>
                <a:spcPts val="0"/>
              </a:spcBef>
              <a:spcAft>
                <a:spcPts val="0"/>
              </a:spcAft>
              <a:defRPr/>
            </a:pPr>
            <a:r>
              <a:rPr kumimoji="0" lang="en-US" sz="1050" dirty="0">
                <a:solidFill>
                  <a:prstClr val="black"/>
                </a:solidFill>
                <a:latin typeface="Arial" panose="020B0604020202020204"/>
              </a:rPr>
              <a:t>2008 recession &amp; EU debt crisis</a:t>
            </a:r>
          </a:p>
        </p:txBody>
      </p:sp>
      <p:sp>
        <p:nvSpPr>
          <p:cNvPr id="11" name="Rectangle: Rounded Corners 10">
            <a:extLst>
              <a:ext uri="{FF2B5EF4-FFF2-40B4-BE49-F238E27FC236}">
                <a16:creationId xmlns:a16="http://schemas.microsoft.com/office/drawing/2014/main" id="{93BBED03-D98F-4F2D-8250-937D8D27DED5}"/>
              </a:ext>
            </a:extLst>
          </p:cNvPr>
          <p:cNvSpPr/>
          <p:nvPr/>
        </p:nvSpPr>
        <p:spPr>
          <a:xfrm>
            <a:off x="6533287" y="2012283"/>
            <a:ext cx="299546" cy="3634740"/>
          </a:xfrm>
          <a:prstGeom prst="roundRect">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685800" fontAlgn="auto">
              <a:spcBef>
                <a:spcPts val="0"/>
              </a:spcBef>
              <a:spcAft>
                <a:spcPts val="0"/>
              </a:spcAft>
              <a:defRPr/>
            </a:pPr>
            <a:r>
              <a:rPr kumimoji="0" lang="en-US" sz="1050" dirty="0">
                <a:solidFill>
                  <a:prstClr val="black"/>
                </a:solidFill>
                <a:latin typeface="Arial" panose="020B0604020202020204"/>
              </a:rPr>
              <a:t>Asian financial crisis &amp; dotcom bubble</a:t>
            </a:r>
          </a:p>
        </p:txBody>
      </p:sp>
      <p:sp>
        <p:nvSpPr>
          <p:cNvPr id="12" name="Rectangle: Rounded Corners 11">
            <a:extLst>
              <a:ext uri="{FF2B5EF4-FFF2-40B4-BE49-F238E27FC236}">
                <a16:creationId xmlns:a16="http://schemas.microsoft.com/office/drawing/2014/main" id="{84B5F075-9DB3-46BF-A188-5BE4835876BB}"/>
              </a:ext>
            </a:extLst>
          </p:cNvPr>
          <p:cNvSpPr/>
          <p:nvPr/>
        </p:nvSpPr>
        <p:spPr>
          <a:xfrm>
            <a:off x="5445022" y="2012283"/>
            <a:ext cx="172269" cy="3634740"/>
          </a:xfrm>
          <a:prstGeom prst="roundRect">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685800" fontAlgn="auto">
              <a:spcBef>
                <a:spcPts val="0"/>
              </a:spcBef>
              <a:spcAft>
                <a:spcPts val="0"/>
              </a:spcAft>
              <a:defRPr/>
            </a:pPr>
            <a:r>
              <a:rPr kumimoji="0" lang="en-US" sz="1050" dirty="0">
                <a:solidFill>
                  <a:prstClr val="black"/>
                </a:solidFill>
                <a:latin typeface="Arial" panose="020B0604020202020204"/>
              </a:rPr>
              <a:t>Energy crisis &amp; recession</a:t>
            </a:r>
          </a:p>
        </p:txBody>
      </p:sp>
      <p:sp>
        <p:nvSpPr>
          <p:cNvPr id="13" name="TextBox 12">
            <a:extLst>
              <a:ext uri="{FF2B5EF4-FFF2-40B4-BE49-F238E27FC236}">
                <a16:creationId xmlns:a16="http://schemas.microsoft.com/office/drawing/2014/main" id="{962805E3-82D7-4632-AFE7-FB0EB7C229A8}"/>
              </a:ext>
            </a:extLst>
          </p:cNvPr>
          <p:cNvSpPr txBox="1"/>
          <p:nvPr/>
        </p:nvSpPr>
        <p:spPr>
          <a:xfrm rot="16200000">
            <a:off x="118818" y="3814411"/>
            <a:ext cx="710451" cy="207749"/>
          </a:xfrm>
          <a:prstGeom prst="rect">
            <a:avLst/>
          </a:prstGeom>
          <a:noFill/>
        </p:spPr>
        <p:txBody>
          <a:bodyPr wrap="none" rtlCol="0">
            <a:spAutoFit/>
          </a:bodyPr>
          <a:lstStyle/>
          <a:p>
            <a:pPr defTabSz="685800" fontAlgn="auto">
              <a:spcBef>
                <a:spcPts val="0"/>
              </a:spcBef>
              <a:spcAft>
                <a:spcPts val="0"/>
              </a:spcAft>
              <a:defRPr/>
            </a:pPr>
            <a:r>
              <a:rPr kumimoji="0" lang="en-US" sz="750" dirty="0">
                <a:solidFill>
                  <a:prstClr val="black"/>
                </a:solidFill>
                <a:latin typeface="Arial" panose="020B0604020202020204"/>
                <a:cs typeface="+mn-cs"/>
              </a:rPr>
              <a:t>Membership</a:t>
            </a:r>
          </a:p>
        </p:txBody>
      </p:sp>
      <p:sp>
        <p:nvSpPr>
          <p:cNvPr id="14" name="TextBox 13">
            <a:extLst>
              <a:ext uri="{FF2B5EF4-FFF2-40B4-BE49-F238E27FC236}">
                <a16:creationId xmlns:a16="http://schemas.microsoft.com/office/drawing/2014/main" id="{BD280DD6-F507-4E15-A358-49107560195B}"/>
              </a:ext>
            </a:extLst>
          </p:cNvPr>
          <p:cNvSpPr txBox="1"/>
          <p:nvPr/>
        </p:nvSpPr>
        <p:spPr>
          <a:xfrm rot="16200000">
            <a:off x="8079754" y="3833647"/>
            <a:ext cx="748923" cy="207749"/>
          </a:xfrm>
          <a:prstGeom prst="rect">
            <a:avLst/>
          </a:prstGeom>
          <a:noFill/>
        </p:spPr>
        <p:txBody>
          <a:bodyPr wrap="none" rtlCol="0">
            <a:spAutoFit/>
          </a:bodyPr>
          <a:lstStyle/>
          <a:p>
            <a:pPr defTabSz="685800" fontAlgn="auto">
              <a:spcBef>
                <a:spcPts val="0"/>
              </a:spcBef>
              <a:spcAft>
                <a:spcPts val="0"/>
              </a:spcAft>
              <a:defRPr/>
            </a:pPr>
            <a:r>
              <a:rPr kumimoji="0" lang="en-US" sz="750" dirty="0">
                <a:solidFill>
                  <a:prstClr val="black"/>
                </a:solidFill>
                <a:latin typeface="Arial" panose="020B0604020202020204"/>
                <a:cs typeface="+mn-cs"/>
              </a:rPr>
              <a:t>Giving (USD)</a:t>
            </a:r>
          </a:p>
        </p:txBody>
      </p:sp>
      <p:sp>
        <p:nvSpPr>
          <p:cNvPr id="15" name="Rectangle: Rounded Corners 14">
            <a:extLst>
              <a:ext uri="{FF2B5EF4-FFF2-40B4-BE49-F238E27FC236}">
                <a16:creationId xmlns:a16="http://schemas.microsoft.com/office/drawing/2014/main" id="{39757BBA-8241-442D-9951-59AA016017E2}"/>
              </a:ext>
            </a:extLst>
          </p:cNvPr>
          <p:cNvSpPr/>
          <p:nvPr/>
        </p:nvSpPr>
        <p:spPr>
          <a:xfrm>
            <a:off x="4844855" y="2012282"/>
            <a:ext cx="100455" cy="3634740"/>
          </a:xfrm>
          <a:prstGeom prst="roundRect">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685800" fontAlgn="auto">
              <a:spcBef>
                <a:spcPts val="0"/>
              </a:spcBef>
              <a:spcAft>
                <a:spcPts val="0"/>
              </a:spcAft>
              <a:defRPr/>
            </a:pPr>
            <a:r>
              <a:rPr kumimoji="0" lang="en-US" sz="825" dirty="0">
                <a:solidFill>
                  <a:prstClr val="white">
                    <a:lumMod val="50000"/>
                  </a:prstClr>
                </a:solidFill>
                <a:latin typeface="Arial" panose="020B0604020202020204"/>
              </a:rPr>
              <a:t>Hong Kong flu 1M perished</a:t>
            </a:r>
          </a:p>
        </p:txBody>
      </p:sp>
      <p:graphicFrame>
        <p:nvGraphicFramePr>
          <p:cNvPr id="16" name="Chart 15">
            <a:extLst>
              <a:ext uri="{FF2B5EF4-FFF2-40B4-BE49-F238E27FC236}">
                <a16:creationId xmlns:a16="http://schemas.microsoft.com/office/drawing/2014/main" id="{E57B3CC0-2879-4759-8E79-AD50B5B248B8}"/>
              </a:ext>
            </a:extLst>
          </p:cNvPr>
          <p:cNvGraphicFramePr>
            <a:graphicFrameLocks/>
          </p:cNvGraphicFramePr>
          <p:nvPr>
            <p:extLst>
              <p:ext uri="{D42A27DB-BD31-4B8C-83A1-F6EECF244321}">
                <p14:modId xmlns:p14="http://schemas.microsoft.com/office/powerpoint/2010/main" val="3299738756"/>
              </p:ext>
            </p:extLst>
          </p:nvPr>
        </p:nvGraphicFramePr>
        <p:xfrm>
          <a:off x="449654" y="1650090"/>
          <a:ext cx="8108436" cy="4359124"/>
        </p:xfrm>
        <a:graphic>
          <a:graphicData uri="http://schemas.openxmlformats.org/drawingml/2006/chart">
            <c:chart xmlns:c="http://schemas.openxmlformats.org/drawingml/2006/chart" xmlns:r="http://schemas.openxmlformats.org/officeDocument/2006/relationships" r:id="rId3"/>
          </a:graphicData>
        </a:graphic>
      </p:graphicFrame>
      <p:sp>
        <p:nvSpPr>
          <p:cNvPr id="17" name="Subtitle 2">
            <a:extLst>
              <a:ext uri="{FF2B5EF4-FFF2-40B4-BE49-F238E27FC236}">
                <a16:creationId xmlns:a16="http://schemas.microsoft.com/office/drawing/2014/main" id="{E5DB85D7-7C91-43C9-98CA-387CB8BA5B8B}"/>
              </a:ext>
            </a:extLst>
          </p:cNvPr>
          <p:cNvSpPr txBox="1">
            <a:spLocks/>
          </p:cNvSpPr>
          <p:nvPr/>
        </p:nvSpPr>
        <p:spPr>
          <a:xfrm>
            <a:off x="5395617" y="6238875"/>
            <a:ext cx="3573577" cy="514350"/>
          </a:xfrm>
          <a:prstGeom prst="rect">
            <a:avLst/>
          </a:prstGeom>
        </p:spPr>
        <p:txBody>
          <a:bodyPr>
            <a:normAutofit/>
          </a:bodyPr>
          <a:lstStyle>
            <a:lvl1pPr marL="0" indent="0" algn="l" defTabSz="457200" rtl="0" eaLnBrk="1" latinLnBrk="0" hangingPunct="1">
              <a:spcBef>
                <a:spcPct val="20000"/>
              </a:spcBef>
              <a:buFontTx/>
              <a:buNone/>
              <a:defRPr sz="3200" b="1" i="0" kern="1200">
                <a:solidFill>
                  <a:srgbClr val="01B4E7"/>
                </a:solidFill>
                <a:latin typeface="Arial Narrow"/>
                <a:ea typeface="+mn-ea"/>
                <a:cs typeface="Arial Narrow"/>
              </a:defRPr>
            </a:lvl1pPr>
            <a:lvl2pPr marL="742950" indent="-285750" algn="l" defTabSz="457200" rtl="0" eaLnBrk="1" latinLnBrk="0" hangingPunct="1">
              <a:spcBef>
                <a:spcPct val="20000"/>
              </a:spcBef>
              <a:buFont typeface="Arial"/>
              <a:buChar char="–"/>
              <a:defRPr sz="2800" b="1" i="0" kern="1200">
                <a:solidFill>
                  <a:srgbClr val="16316B"/>
                </a:solidFill>
                <a:latin typeface="Arial Narrow"/>
                <a:ea typeface="+mn-ea"/>
                <a:cs typeface="Arial Narrow"/>
              </a:defRPr>
            </a:lvl2pPr>
            <a:lvl3pPr marL="1143000" indent="-228600" algn="l" defTabSz="457200" rtl="0" eaLnBrk="1" latinLnBrk="0" hangingPunct="1">
              <a:spcBef>
                <a:spcPct val="20000"/>
              </a:spcBef>
              <a:buFont typeface="Arial"/>
              <a:buChar char="•"/>
              <a:defRPr sz="2400" b="1" i="0" kern="1200">
                <a:solidFill>
                  <a:srgbClr val="16316B"/>
                </a:solidFill>
                <a:latin typeface="Arial Narrow"/>
                <a:ea typeface="+mn-ea"/>
                <a:cs typeface="Arial Narrow"/>
              </a:defRPr>
            </a:lvl3pPr>
            <a:lvl4pPr marL="16002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4pPr>
            <a:lvl5pPr marL="20574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400" dirty="0"/>
              <a:t>105 YEARS OF DOING GOOD IN THE WORLD</a:t>
            </a:r>
          </a:p>
        </p:txBody>
      </p:sp>
    </p:spTree>
    <p:extLst>
      <p:ext uri="{BB962C8B-B14F-4D97-AF65-F5344CB8AC3E}">
        <p14:creationId xmlns:p14="http://schemas.microsoft.com/office/powerpoint/2010/main" val="719835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half" idx="12"/>
          </p:nvPr>
        </p:nvSpPr>
        <p:spPr>
          <a:xfrm>
            <a:off x="375561" y="1606711"/>
            <a:ext cx="4084061" cy="4180860"/>
          </a:xfrm>
        </p:spPr>
        <p:txBody>
          <a:bodyPr>
            <a:noAutofit/>
          </a:bodyPr>
          <a:lstStyle/>
          <a:p>
            <a:pPr marL="0" indent="0">
              <a:spcBef>
                <a:spcPts val="0"/>
              </a:spcBef>
              <a:buNone/>
            </a:pPr>
            <a:r>
              <a:rPr lang="en-US" altLang="en-US" sz="2600" dirty="0">
                <a:ea typeface="ＭＳ Ｐゴシック" pitchFamily="34" charset="-128"/>
              </a:rPr>
              <a:t>The mission of The Rotary Foundation is to enable Rotarians to advance world understanding, goodwill, and peace through the improvement of health, the support of education, and the alleviation of poverty.</a:t>
            </a:r>
            <a:endParaRPr lang="en-US" altLang="en-US" sz="2600" dirty="0">
              <a:ea typeface="ＭＳ Ｐゴシック" pitchFamily="34" charset="-128"/>
              <a:cs typeface="ヒラギノ角ゴ Pro W3" pitchFamily="-84" charset="-128"/>
            </a:endParaRPr>
          </a:p>
          <a:p>
            <a:pPr marL="0" indent="0">
              <a:spcBef>
                <a:spcPts val="0"/>
              </a:spcBef>
              <a:buNone/>
            </a:pPr>
            <a:endParaRPr lang="en-US" sz="2600" dirty="0"/>
          </a:p>
        </p:txBody>
      </p:sp>
      <p:sp>
        <p:nvSpPr>
          <p:cNvPr id="8" name="Title 7"/>
          <p:cNvSpPr>
            <a:spLocks noGrp="1"/>
          </p:cNvSpPr>
          <p:nvPr>
            <p:ph type="title"/>
          </p:nvPr>
        </p:nvSpPr>
        <p:spPr>
          <a:xfrm>
            <a:off x="366490" y="183928"/>
            <a:ext cx="7391400" cy="487362"/>
          </a:xfrm>
        </p:spPr>
        <p:txBody>
          <a:bodyPr>
            <a:noAutofit/>
          </a:bodyPr>
          <a:lstStyle/>
          <a:p>
            <a:r>
              <a:rPr lang="en-US" altLang="en-US" sz="3200" b="0" dirty="0">
                <a:solidFill>
                  <a:schemeClr val="bg1"/>
                </a:solidFill>
                <a:latin typeface="Arial Narrow" pitchFamily="34" charset="0"/>
                <a:ea typeface="ＭＳ Ｐゴシック" pitchFamily="34" charset="-128"/>
              </a:rPr>
              <a:t>The Rotary Foundation’s Mission</a:t>
            </a:r>
            <a:endParaRPr lang="en-US" sz="3200" b="0" dirty="0">
              <a:solidFill>
                <a:schemeClr val="bg1"/>
              </a:solidFill>
            </a:endParaRPr>
          </a:p>
        </p:txBody>
      </p:sp>
      <p:pic>
        <p:nvPicPr>
          <p:cNvPr id="2" name="Content Placeholder 1"/>
          <p:cNvPicPr>
            <a:picLocks noGrp="1" noChangeAspect="1"/>
          </p:cNvPicPr>
          <p:nvPr>
            <p:ph sz="half" idx="11"/>
          </p:nvPr>
        </p:nvPicPr>
        <p:blipFill rotWithShape="1">
          <a:blip r:embed="rId3" cstate="email">
            <a:extLst>
              <a:ext uri="{28A0092B-C50C-407E-A947-70E740481C1C}">
                <a14:useLocalDpi xmlns:a14="http://schemas.microsoft.com/office/drawing/2010/main"/>
              </a:ext>
            </a:extLst>
          </a:blip>
          <a:srcRect/>
          <a:stretch/>
        </p:blipFill>
        <p:spPr>
          <a:xfrm>
            <a:off x="4643439" y="1666875"/>
            <a:ext cx="1837409" cy="1954213"/>
          </a:xfrm>
        </p:spPr>
      </p:pic>
      <p:pic>
        <p:nvPicPr>
          <p:cNvPr id="3" name="Content Placeholder 2"/>
          <p:cNvPicPr>
            <a:picLocks noGrp="1" noChangeAspect="1"/>
          </p:cNvPicPr>
          <p:nvPr>
            <p:ph sz="half" idx="13"/>
          </p:nvPr>
        </p:nvPicPr>
        <p:blipFill rotWithShape="1">
          <a:blip r:embed="rId4" cstate="email">
            <a:extLst>
              <a:ext uri="{28A0092B-C50C-407E-A947-70E740481C1C}">
                <a14:useLocalDpi xmlns:a14="http://schemas.microsoft.com/office/drawing/2010/main"/>
              </a:ext>
            </a:extLst>
          </a:blip>
          <a:srcRect/>
          <a:stretch/>
        </p:blipFill>
        <p:spPr>
          <a:xfrm>
            <a:off x="4643438" y="3700463"/>
            <a:ext cx="1837410" cy="2087108"/>
          </a:xfrm>
        </p:spPr>
      </p:pic>
      <p:pic>
        <p:nvPicPr>
          <p:cNvPr id="4" name="Content Placeholder 3"/>
          <p:cNvPicPr>
            <a:picLocks noGrp="1" noChangeAspect="1"/>
          </p:cNvPicPr>
          <p:nvPr>
            <p:ph sz="half" idx="14"/>
          </p:nvPr>
        </p:nvPicPr>
        <p:blipFill rotWithShape="1">
          <a:blip r:embed="rId5" cstate="email">
            <a:extLst>
              <a:ext uri="{28A0092B-C50C-407E-A947-70E740481C1C}">
                <a14:useLocalDpi xmlns:a14="http://schemas.microsoft.com/office/drawing/2010/main"/>
              </a:ext>
            </a:extLst>
          </a:blip>
          <a:srcRect/>
          <a:stretch/>
        </p:blipFill>
        <p:spPr>
          <a:xfrm>
            <a:off x="6573212" y="1666875"/>
            <a:ext cx="2401455" cy="4120696"/>
          </a:xfrm>
        </p:spPr>
      </p:pic>
      <p:sp>
        <p:nvSpPr>
          <p:cNvPr id="13" name="Subtitle 2"/>
          <p:cNvSpPr txBox="1">
            <a:spLocks/>
          </p:cNvSpPr>
          <p:nvPr/>
        </p:nvSpPr>
        <p:spPr>
          <a:xfrm>
            <a:off x="5395617" y="6267156"/>
            <a:ext cx="3573577" cy="514350"/>
          </a:xfrm>
          <a:prstGeom prst="rect">
            <a:avLst/>
          </a:prstGeom>
        </p:spPr>
        <p:txBody>
          <a:bodyPr>
            <a:normAutofit/>
          </a:bodyPr>
          <a:lstStyle>
            <a:lvl1pPr marL="0" indent="0" algn="l" defTabSz="457200" rtl="0" eaLnBrk="1" latinLnBrk="0" hangingPunct="1">
              <a:spcBef>
                <a:spcPct val="20000"/>
              </a:spcBef>
              <a:buFontTx/>
              <a:buNone/>
              <a:defRPr sz="3200" b="1" i="0" kern="1200">
                <a:solidFill>
                  <a:srgbClr val="01B4E7"/>
                </a:solidFill>
                <a:latin typeface="Arial Narrow"/>
                <a:ea typeface="+mn-ea"/>
                <a:cs typeface="Arial Narrow"/>
              </a:defRPr>
            </a:lvl1pPr>
            <a:lvl2pPr marL="742950" indent="-285750" algn="l" defTabSz="457200" rtl="0" eaLnBrk="1" latinLnBrk="0" hangingPunct="1">
              <a:spcBef>
                <a:spcPct val="20000"/>
              </a:spcBef>
              <a:buFont typeface="Arial"/>
              <a:buChar char="–"/>
              <a:defRPr sz="2800" b="1" i="0" kern="1200">
                <a:solidFill>
                  <a:srgbClr val="16316B"/>
                </a:solidFill>
                <a:latin typeface="Arial Narrow"/>
                <a:ea typeface="+mn-ea"/>
                <a:cs typeface="Arial Narrow"/>
              </a:defRPr>
            </a:lvl2pPr>
            <a:lvl3pPr marL="1143000" indent="-228600" algn="l" defTabSz="457200" rtl="0" eaLnBrk="1" latinLnBrk="0" hangingPunct="1">
              <a:spcBef>
                <a:spcPct val="20000"/>
              </a:spcBef>
              <a:buFont typeface="Arial"/>
              <a:buChar char="•"/>
              <a:defRPr sz="2400" b="1" i="0" kern="1200">
                <a:solidFill>
                  <a:srgbClr val="16316B"/>
                </a:solidFill>
                <a:latin typeface="Arial Narrow"/>
                <a:ea typeface="+mn-ea"/>
                <a:cs typeface="Arial Narrow"/>
              </a:defRPr>
            </a:lvl3pPr>
            <a:lvl4pPr marL="16002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4pPr>
            <a:lvl5pPr marL="20574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400" dirty="0"/>
              <a:t>105 YEARS OF DOING GOOD IN THE WORLD</a:t>
            </a:r>
          </a:p>
        </p:txBody>
      </p:sp>
    </p:spTree>
    <p:extLst>
      <p:ext uri="{BB962C8B-B14F-4D97-AF65-F5344CB8AC3E}">
        <p14:creationId xmlns:p14="http://schemas.microsoft.com/office/powerpoint/2010/main" val="25769754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318B01CB-6C7E-4D93-9C56-D8BB9E65FEC1}"/>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204387" y="1435692"/>
            <a:ext cx="4495800" cy="3717422"/>
          </a:xfrm>
        </p:spPr>
      </p:pic>
      <p:pic>
        <p:nvPicPr>
          <p:cNvPr id="10" name="Content Placeholder 9">
            <a:extLst>
              <a:ext uri="{FF2B5EF4-FFF2-40B4-BE49-F238E27FC236}">
                <a16:creationId xmlns:a16="http://schemas.microsoft.com/office/drawing/2014/main" id="{BC41E641-E577-4A7E-BAFA-BE7E8D35945A}"/>
              </a:ext>
            </a:extLst>
          </p:cNvPr>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4572000" y="1291799"/>
            <a:ext cx="4877144" cy="4130509"/>
          </a:xfrm>
        </p:spPr>
      </p:pic>
      <p:sp>
        <p:nvSpPr>
          <p:cNvPr id="4" name="Title 3">
            <a:extLst>
              <a:ext uri="{FF2B5EF4-FFF2-40B4-BE49-F238E27FC236}">
                <a16:creationId xmlns:a16="http://schemas.microsoft.com/office/drawing/2014/main" id="{2DDE49D7-9D79-4F98-9E32-271EF686E8C0}"/>
              </a:ext>
            </a:extLst>
          </p:cNvPr>
          <p:cNvSpPr>
            <a:spLocks noGrp="1"/>
          </p:cNvSpPr>
          <p:nvPr>
            <p:ph type="title"/>
          </p:nvPr>
        </p:nvSpPr>
        <p:spPr>
          <a:xfrm>
            <a:off x="0" y="274638"/>
            <a:ext cx="9144000" cy="487362"/>
          </a:xfrm>
        </p:spPr>
        <p:txBody>
          <a:bodyPr>
            <a:noAutofit/>
          </a:bodyPr>
          <a:lstStyle/>
          <a:p>
            <a:pPr algn="ctr"/>
            <a:r>
              <a:rPr lang="en-US" sz="2500" dirty="0">
                <a:latin typeface="Tahoma" panose="020B0604030504040204" pitchFamily="34" charset="0"/>
                <a:ea typeface="Tahoma" panose="020B0604030504040204" pitchFamily="34" charset="0"/>
                <a:cs typeface="Tahoma" panose="020B0604030504040204" pitchFamily="34" charset="0"/>
              </a:rPr>
              <a:t>THE ROTARY ENDOWENT OBJECTIVES AND GROWTH</a:t>
            </a:r>
          </a:p>
        </p:txBody>
      </p:sp>
      <p:sp>
        <p:nvSpPr>
          <p:cNvPr id="5" name="Subtitle 2">
            <a:extLst>
              <a:ext uri="{FF2B5EF4-FFF2-40B4-BE49-F238E27FC236}">
                <a16:creationId xmlns:a16="http://schemas.microsoft.com/office/drawing/2014/main" id="{72DB84CE-CA50-4E07-B4EA-A4FE87FB5DBC}"/>
              </a:ext>
            </a:extLst>
          </p:cNvPr>
          <p:cNvSpPr txBox="1">
            <a:spLocks/>
          </p:cNvSpPr>
          <p:nvPr/>
        </p:nvSpPr>
        <p:spPr>
          <a:xfrm>
            <a:off x="5395617" y="6238875"/>
            <a:ext cx="3573577" cy="514350"/>
          </a:xfrm>
          <a:prstGeom prst="rect">
            <a:avLst/>
          </a:prstGeom>
        </p:spPr>
        <p:txBody>
          <a:bodyPr>
            <a:normAutofit/>
          </a:bodyPr>
          <a:lstStyle>
            <a:lvl1pPr marL="0" indent="0" algn="l" defTabSz="457200" rtl="0" eaLnBrk="1" latinLnBrk="0" hangingPunct="1">
              <a:spcBef>
                <a:spcPct val="20000"/>
              </a:spcBef>
              <a:buFontTx/>
              <a:buNone/>
              <a:defRPr sz="3200" b="1" i="0" kern="1200">
                <a:solidFill>
                  <a:srgbClr val="01B4E7"/>
                </a:solidFill>
                <a:latin typeface="Arial Narrow"/>
                <a:ea typeface="+mn-ea"/>
                <a:cs typeface="Arial Narrow"/>
              </a:defRPr>
            </a:lvl1pPr>
            <a:lvl2pPr marL="742950" indent="-285750" algn="l" defTabSz="457200" rtl="0" eaLnBrk="1" latinLnBrk="0" hangingPunct="1">
              <a:spcBef>
                <a:spcPct val="20000"/>
              </a:spcBef>
              <a:buFont typeface="Arial"/>
              <a:buChar char="–"/>
              <a:defRPr sz="2800" b="1" i="0" kern="1200">
                <a:solidFill>
                  <a:srgbClr val="16316B"/>
                </a:solidFill>
                <a:latin typeface="Arial Narrow"/>
                <a:ea typeface="+mn-ea"/>
                <a:cs typeface="Arial Narrow"/>
              </a:defRPr>
            </a:lvl2pPr>
            <a:lvl3pPr marL="1143000" indent="-228600" algn="l" defTabSz="457200" rtl="0" eaLnBrk="1" latinLnBrk="0" hangingPunct="1">
              <a:spcBef>
                <a:spcPct val="20000"/>
              </a:spcBef>
              <a:buFont typeface="Arial"/>
              <a:buChar char="•"/>
              <a:defRPr sz="2400" b="1" i="0" kern="1200">
                <a:solidFill>
                  <a:srgbClr val="16316B"/>
                </a:solidFill>
                <a:latin typeface="Arial Narrow"/>
                <a:ea typeface="+mn-ea"/>
                <a:cs typeface="Arial Narrow"/>
              </a:defRPr>
            </a:lvl3pPr>
            <a:lvl4pPr marL="16002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4pPr>
            <a:lvl5pPr marL="20574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400" dirty="0"/>
              <a:t>105 YEARS OF DOING GOOD IN THE WORLD</a:t>
            </a:r>
          </a:p>
        </p:txBody>
      </p:sp>
    </p:spTree>
    <p:extLst>
      <p:ext uri="{BB962C8B-B14F-4D97-AF65-F5344CB8AC3E}">
        <p14:creationId xmlns:p14="http://schemas.microsoft.com/office/powerpoint/2010/main" val="21912098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E6082-E327-4F47-88DF-DFE8CAB378C8}"/>
              </a:ext>
            </a:extLst>
          </p:cNvPr>
          <p:cNvSpPr>
            <a:spLocks noGrp="1"/>
          </p:cNvSpPr>
          <p:nvPr>
            <p:ph type="title"/>
          </p:nvPr>
        </p:nvSpPr>
        <p:spPr>
          <a:xfrm>
            <a:off x="1088685" y="213645"/>
            <a:ext cx="7202456" cy="1700613"/>
          </a:xfrm>
        </p:spPr>
        <p:txBody>
          <a:bodyPr>
            <a:normAutofit/>
          </a:bodyPr>
          <a:lstStyle/>
          <a:p>
            <a:pPr algn="ctr"/>
            <a:r>
              <a:rPr lang="en-US" sz="2800" b="1" dirty="0">
                <a:solidFill>
                  <a:schemeClr val="tx1"/>
                </a:solidFill>
                <a:latin typeface="Tahoma" panose="020B0604030504040204" pitchFamily="34" charset="0"/>
                <a:ea typeface="Tahoma" panose="020B0604030504040204" pitchFamily="34" charset="0"/>
                <a:cs typeface="Tahoma" panose="020B0604030504040204" pitchFamily="34" charset="0"/>
              </a:rPr>
              <a:t>District’s strong financial position leads to creation of an endowment fund to benefit district clubs</a:t>
            </a:r>
            <a:b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350" dirty="0">
                <a:solidFill>
                  <a:schemeClr val="tx1"/>
                </a:solidFill>
                <a:highlight>
                  <a:srgbClr val="FFFF00"/>
                </a:highlight>
                <a:latin typeface="Tahoma" panose="020B0604030504040204" pitchFamily="34" charset="0"/>
                <a:ea typeface="Tahoma" panose="020B0604030504040204" pitchFamily="34" charset="0"/>
                <a:cs typeface="Tahoma" panose="020B0604030504040204" pitchFamily="34" charset="0"/>
              </a:rPr>
              <a:t>Gift ID: E12224</a:t>
            </a:r>
          </a:p>
        </p:txBody>
      </p:sp>
      <p:sp>
        <p:nvSpPr>
          <p:cNvPr id="3" name="Content Placeholder 2">
            <a:extLst>
              <a:ext uri="{FF2B5EF4-FFF2-40B4-BE49-F238E27FC236}">
                <a16:creationId xmlns:a16="http://schemas.microsoft.com/office/drawing/2014/main" id="{9A777705-54BC-4A57-B00C-3B8176F515A7}"/>
              </a:ext>
            </a:extLst>
          </p:cNvPr>
          <p:cNvSpPr>
            <a:spLocks noGrp="1"/>
          </p:cNvSpPr>
          <p:nvPr>
            <p:ph idx="1"/>
          </p:nvPr>
        </p:nvSpPr>
        <p:spPr>
          <a:xfrm>
            <a:off x="1088685" y="2287844"/>
            <a:ext cx="7202456" cy="3514750"/>
          </a:xfrm>
        </p:spPr>
        <p:txBody>
          <a:bodyPr>
            <a:normAutofit/>
          </a:bodyPr>
          <a:lstStyle/>
          <a:p>
            <a:pPr marL="0" indent="0">
              <a:spcBef>
                <a:spcPts val="0"/>
              </a:spcBef>
              <a:buNone/>
            </a:pPr>
            <a:r>
              <a:rPr lang="en-US" sz="1950" dirty="0">
                <a:solidFill>
                  <a:srgbClr val="1F497D"/>
                </a:solidFill>
                <a:latin typeface="Tahoma" panose="020B0604030504040204" pitchFamily="34" charset="0"/>
                <a:ea typeface="Tahoma" panose="020B0604030504040204" pitchFamily="34" charset="0"/>
                <a:cs typeface="Tahoma" panose="020B0604030504040204" pitchFamily="34" charset="0"/>
              </a:rPr>
              <a:t> </a:t>
            </a:r>
          </a:p>
          <a:p>
            <a:pPr marL="0" indent="0">
              <a:spcBef>
                <a:spcPts val="0"/>
              </a:spcBef>
              <a:buNone/>
            </a:pPr>
            <a:r>
              <a:rPr lang="en-US" sz="1725" dirty="0">
                <a:solidFill>
                  <a:srgbClr val="1F497D"/>
                </a:solidFill>
                <a:latin typeface="Tahoma" panose="020B0604030504040204" pitchFamily="34" charset="0"/>
                <a:ea typeface="Tahoma" panose="020B0604030504040204" pitchFamily="34" charset="0"/>
                <a:cs typeface="Tahoma" panose="020B0604030504040204" pitchFamily="34" charset="0"/>
              </a:rPr>
              <a:t> </a:t>
            </a:r>
            <a:endParaRPr lang="en-US" sz="1725"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a:p>
        </p:txBody>
      </p:sp>
      <p:sp>
        <p:nvSpPr>
          <p:cNvPr id="5" name="TextBox 4">
            <a:extLst>
              <a:ext uri="{FF2B5EF4-FFF2-40B4-BE49-F238E27FC236}">
                <a16:creationId xmlns:a16="http://schemas.microsoft.com/office/drawing/2014/main" id="{4A1143B4-1DC4-4487-9244-AD526D7AE7BC}"/>
              </a:ext>
            </a:extLst>
          </p:cNvPr>
          <p:cNvSpPr txBox="1"/>
          <p:nvPr/>
        </p:nvSpPr>
        <p:spPr>
          <a:xfrm>
            <a:off x="1088685" y="1979172"/>
            <a:ext cx="7202456" cy="1107996"/>
          </a:xfrm>
          <a:prstGeom prst="rect">
            <a:avLst/>
          </a:prstGeom>
          <a:noFill/>
        </p:spPr>
        <p:txBody>
          <a:bodyPr wrap="square">
            <a:spAutoFit/>
          </a:bodyPr>
          <a:lstStyle/>
          <a:p>
            <a:pPr algn="ctr">
              <a:spcBef>
                <a:spcPts val="0"/>
              </a:spcBef>
              <a:spcAft>
                <a:spcPts val="0"/>
              </a:spcAft>
            </a:pPr>
            <a:r>
              <a:rPr lang="en-US" sz="1500" dirty="0">
                <a:solidFill>
                  <a:srgbClr val="1F497D"/>
                </a:solidFill>
                <a:latin typeface="Tahoma" panose="020B0604030504040204" pitchFamily="34" charset="0"/>
                <a:ea typeface="Calibri" panose="020F0502020204030204" pitchFamily="34" charset="0"/>
              </a:rPr>
              <a:t>On January 22, 2021, The Rotary Foundation Chief Philanthropy Officer approved the establishment of the</a:t>
            </a:r>
          </a:p>
          <a:p>
            <a:pPr algn="ctr">
              <a:spcBef>
                <a:spcPts val="0"/>
              </a:spcBef>
              <a:spcAft>
                <a:spcPts val="0"/>
              </a:spcAft>
            </a:pPr>
            <a:r>
              <a:rPr lang="en-US" sz="1800" dirty="0">
                <a:solidFill>
                  <a:srgbClr val="1F497D"/>
                </a:solidFill>
                <a:latin typeface="Tahoma" panose="020B0604030504040204" pitchFamily="34" charset="0"/>
                <a:ea typeface="Calibri" panose="020F0502020204030204" pitchFamily="34" charset="0"/>
              </a:rPr>
              <a:t> </a:t>
            </a:r>
            <a:r>
              <a:rPr lang="en-US" sz="3600" dirty="0">
                <a:solidFill>
                  <a:srgbClr val="1F497D"/>
                </a:solidFill>
                <a:latin typeface="Freestyle Script" panose="030804020302050B0404" pitchFamily="66" charset="0"/>
                <a:ea typeface="Calibri" panose="020F0502020204030204" pitchFamily="34" charset="0"/>
              </a:rPr>
              <a:t>“</a:t>
            </a:r>
            <a:r>
              <a:rPr lang="en-US" sz="3600" b="1" dirty="0">
                <a:solidFill>
                  <a:srgbClr val="1F497D"/>
                </a:solidFill>
                <a:latin typeface="Freestyle Script" panose="030804020302050B0404" pitchFamily="66" charset="0"/>
                <a:ea typeface="Calibri" panose="020F0502020204030204" pitchFamily="34" charset="0"/>
              </a:rPr>
              <a:t>District 7620 Central MD &amp; DC Endowment Fund</a:t>
            </a:r>
            <a:r>
              <a:rPr lang="en-US" sz="3600" dirty="0">
                <a:solidFill>
                  <a:srgbClr val="1F497D"/>
                </a:solidFill>
                <a:latin typeface="Freestyle Script" panose="030804020302050B0404" pitchFamily="66" charset="0"/>
                <a:ea typeface="Calibri" panose="020F0502020204030204" pitchFamily="34" charset="0"/>
              </a:rPr>
              <a:t>”</a:t>
            </a:r>
            <a:r>
              <a:rPr lang="en-US" sz="1800" dirty="0">
                <a:solidFill>
                  <a:srgbClr val="1F497D"/>
                </a:solidFill>
                <a:latin typeface="Tahoma" panose="020B0604030504040204" pitchFamily="34" charset="0"/>
                <a:ea typeface="Calibri" panose="020F0502020204030204" pitchFamily="34" charset="0"/>
              </a:rPr>
              <a:t> </a:t>
            </a:r>
          </a:p>
        </p:txBody>
      </p:sp>
      <p:pic>
        <p:nvPicPr>
          <p:cNvPr id="7" name="Picture 6">
            <a:extLst>
              <a:ext uri="{FF2B5EF4-FFF2-40B4-BE49-F238E27FC236}">
                <a16:creationId xmlns:a16="http://schemas.microsoft.com/office/drawing/2014/main" id="{81909B8B-5C8F-4DE8-A73F-0E6321D8E1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98685" y="3087169"/>
            <a:ext cx="3346629" cy="2595502"/>
          </a:xfrm>
          <a:prstGeom prst="rect">
            <a:avLst/>
          </a:prstGeom>
        </p:spPr>
      </p:pic>
    </p:spTree>
    <p:extLst>
      <p:ext uri="{BB962C8B-B14F-4D97-AF65-F5344CB8AC3E}">
        <p14:creationId xmlns:p14="http://schemas.microsoft.com/office/powerpoint/2010/main" val="27585822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bwMode="auto">
          <a:xfrm>
            <a:off x="406403" y="2924291"/>
            <a:ext cx="4264025" cy="1581002"/>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rgbClr val="17458F"/>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17458F"/>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17458F"/>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17458F"/>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17458F"/>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altLang="en-US" sz="2800" b="1" dirty="0">
                <a:solidFill>
                  <a:schemeClr val="bg1"/>
                </a:solidFill>
                <a:effectLst>
                  <a:outerShdw blurRad="50800" dist="38100" dir="2700000" algn="tl" rotWithShape="0">
                    <a:prstClr val="black">
                      <a:alpha val="40000"/>
                    </a:prstClr>
                  </a:outerShdw>
                </a:effectLst>
                <a:latin typeface="Arial Narrow"/>
                <a:ea typeface="ＭＳ Ｐゴシック" pitchFamily="34" charset="-128"/>
              </a:rPr>
              <a:t>We should not live for ourselves alone, but for the joy in doing good for others</a:t>
            </a:r>
          </a:p>
          <a:p>
            <a:pPr marL="777240" indent="0">
              <a:spcBef>
                <a:spcPts val="0"/>
              </a:spcBef>
              <a:buFont typeface="Arial" pitchFamily="34" charset="0"/>
              <a:buNone/>
            </a:pPr>
            <a:r>
              <a:rPr lang="en-US" altLang="en-US" sz="2800" b="1" dirty="0">
                <a:solidFill>
                  <a:schemeClr val="bg1"/>
                </a:solidFill>
                <a:effectLst>
                  <a:outerShdw blurRad="50800" dist="38100" dir="2700000" algn="tl" rotWithShape="0">
                    <a:prstClr val="black">
                      <a:alpha val="40000"/>
                    </a:prstClr>
                  </a:outerShdw>
                </a:effectLst>
                <a:latin typeface="Arial Narrow"/>
                <a:ea typeface="ＭＳ Ｐゴシック" pitchFamily="34" charset="-128"/>
              </a:rPr>
              <a:t> — Arch Klumph, 1929</a:t>
            </a:r>
          </a:p>
          <a:p>
            <a:pPr marL="0" indent="0">
              <a:spcBef>
                <a:spcPts val="0"/>
              </a:spcBef>
              <a:buFont typeface="Arial" pitchFamily="34" charset="0"/>
              <a:buNone/>
            </a:pPr>
            <a:endParaRPr lang="en-US" altLang="en-US" sz="2800" b="1" dirty="0">
              <a:solidFill>
                <a:schemeClr val="bg1"/>
              </a:solidFill>
              <a:effectLst>
                <a:outerShdw blurRad="50800" dist="38100" dir="2700000" algn="tl" rotWithShape="0">
                  <a:prstClr val="black">
                    <a:alpha val="40000"/>
                  </a:prstClr>
                </a:outerShdw>
              </a:effectLst>
              <a:latin typeface="Arial Narrow"/>
              <a:ea typeface="ＭＳ Ｐゴシック" pitchFamily="34" charset="-128"/>
            </a:endParaRPr>
          </a:p>
        </p:txBody>
      </p:sp>
      <p:pic>
        <p:nvPicPr>
          <p:cNvPr id="12" name="Content Placeholder 3" descr="Slide 43 20110216_HT_042.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88370" y="0"/>
            <a:ext cx="4355630" cy="3472290"/>
          </a:xfrm>
          <a:prstGeom prst="rect">
            <a:avLst/>
          </a:prstGeom>
        </p:spPr>
      </p:pic>
      <p:pic>
        <p:nvPicPr>
          <p:cNvPr id="13" name="Content Placeholder 27"/>
          <p:cNvPicPr>
            <a:picLocks noChangeAspect="1"/>
          </p:cNvPicPr>
          <p:nvPr/>
        </p:nvPicPr>
        <p:blipFill rotWithShape="1">
          <a:blip r:embed="rId4" cstate="email">
            <a:extLst>
              <a:ext uri="{28A0092B-C50C-407E-A947-70E740481C1C}">
                <a14:useLocalDpi xmlns:a14="http://schemas.microsoft.com/office/drawing/2010/main"/>
              </a:ext>
            </a:extLst>
          </a:blip>
          <a:srcRect r="-569"/>
          <a:stretch/>
        </p:blipFill>
        <p:spPr>
          <a:xfrm>
            <a:off x="0" y="1"/>
            <a:ext cx="2624667" cy="2682323"/>
          </a:xfrm>
          <a:prstGeom prst="rect">
            <a:avLst/>
          </a:prstGeom>
          <a:ln w="19050" cmpd="sng">
            <a:noFill/>
          </a:ln>
        </p:spPr>
      </p:pic>
      <p:pic>
        <p:nvPicPr>
          <p:cNvPr id="14" name="Content Placeholder 1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580498" y="0"/>
            <a:ext cx="2198162" cy="2673856"/>
          </a:xfrm>
          <a:prstGeom prst="rect">
            <a:avLst/>
          </a:prstGeom>
          <a:ln w="19050" cmpd="sng">
            <a:noFill/>
          </a:ln>
        </p:spPr>
      </p:pic>
      <p:pic>
        <p:nvPicPr>
          <p:cNvPr id="16" name="Content Placeholder 17"/>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 y="4956847"/>
            <a:ext cx="4816884" cy="2243744"/>
          </a:xfrm>
          <a:prstGeom prst="rect">
            <a:avLst/>
          </a:prstGeom>
          <a:ln w="12700" cmpd="sng">
            <a:noFill/>
          </a:ln>
        </p:spPr>
      </p:pic>
      <p:pic>
        <p:nvPicPr>
          <p:cNvPr id="15" name="Content Placeholder 17"/>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788370" y="2673854"/>
            <a:ext cx="4355630" cy="4526737"/>
          </a:xfrm>
          <a:prstGeom prst="rect">
            <a:avLst/>
          </a:prstGeom>
          <a:ln w="19050" cmpd="sng">
            <a:noFill/>
          </a:ln>
        </p:spPr>
      </p:pic>
    </p:spTree>
    <p:extLst>
      <p:ext uri="{BB962C8B-B14F-4D97-AF65-F5344CB8AC3E}">
        <p14:creationId xmlns:p14="http://schemas.microsoft.com/office/powerpoint/2010/main" val="973709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06C09D-5036-5F43-9FD8-2BC00CA17F62}"/>
              </a:ext>
            </a:extLst>
          </p:cNvPr>
          <p:cNvSpPr/>
          <p:nvPr/>
        </p:nvSpPr>
        <p:spPr>
          <a:xfrm>
            <a:off x="0" y="762000"/>
            <a:ext cx="9144000" cy="4656803"/>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p>
        </p:txBody>
      </p:sp>
      <p:pic>
        <p:nvPicPr>
          <p:cNvPr id="4" name="Picture 3">
            <a:extLst>
              <a:ext uri="{FF2B5EF4-FFF2-40B4-BE49-F238E27FC236}">
                <a16:creationId xmlns:a16="http://schemas.microsoft.com/office/drawing/2014/main" id="{CD5CFE7D-AB3F-A445-86A0-CA009244556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36437" y="2285996"/>
            <a:ext cx="3165231" cy="2663727"/>
          </a:xfrm>
          <a:prstGeom prst="rect">
            <a:avLst/>
          </a:prstGeom>
        </p:spPr>
      </p:pic>
      <p:sp>
        <p:nvSpPr>
          <p:cNvPr id="3" name="TextBox 2">
            <a:extLst>
              <a:ext uri="{FF2B5EF4-FFF2-40B4-BE49-F238E27FC236}">
                <a16:creationId xmlns:a16="http://schemas.microsoft.com/office/drawing/2014/main" id="{DFA526B4-D541-A844-BBDB-11AFBEC298ED}"/>
              </a:ext>
            </a:extLst>
          </p:cNvPr>
          <p:cNvSpPr txBox="1"/>
          <p:nvPr/>
        </p:nvSpPr>
        <p:spPr>
          <a:xfrm>
            <a:off x="2497392" y="1261758"/>
            <a:ext cx="4043315" cy="4026309"/>
          </a:xfrm>
          <a:prstGeom prst="rect">
            <a:avLst/>
          </a:prstGeom>
          <a:noFill/>
        </p:spPr>
        <p:txBody>
          <a:bodyPr wrap="square" rtlCol="0" anchor="ctr">
            <a:noAutofit/>
          </a:bodyPr>
          <a:lstStyle/>
          <a:p>
            <a:pPr algn="ctr"/>
            <a:r>
              <a:rPr lang="en-US" sz="3038" b="1" dirty="0">
                <a:solidFill>
                  <a:schemeClr val="bg1"/>
                </a:solidFill>
                <a:latin typeface="Arial" panose="020B0604020202020204" pitchFamily="34" charset="0"/>
                <a:ea typeface="Arial" charset="0"/>
                <a:cs typeface="Arial" panose="020B0604020202020204" pitchFamily="34" charset="0"/>
              </a:rPr>
              <a:t>QUESTIONS?</a:t>
            </a:r>
          </a:p>
          <a:p>
            <a:pPr algn="ctr"/>
            <a:endParaRPr lang="en-US" sz="1200" dirty="0">
              <a:solidFill>
                <a:schemeClr val="bg1"/>
              </a:solidFill>
              <a:latin typeface="Arial" panose="020B0604020202020204" pitchFamily="34" charset="0"/>
              <a:ea typeface="Arial" charset="0"/>
              <a:cs typeface="Arial" panose="020B0604020202020204" pitchFamily="34" charset="0"/>
            </a:endParaRPr>
          </a:p>
          <a:p>
            <a:pPr algn="ctr"/>
            <a:r>
              <a:rPr lang="en-US" sz="1600" dirty="0">
                <a:solidFill>
                  <a:schemeClr val="bg1"/>
                </a:solidFill>
                <a:latin typeface="Arial" panose="020B0604020202020204" pitchFamily="34" charset="0"/>
                <a:ea typeface="Arial" charset="0"/>
                <a:cs typeface="Arial" panose="020B0604020202020204" pitchFamily="34" charset="0"/>
              </a:rPr>
              <a:t>PDG Rich Glover, </a:t>
            </a:r>
          </a:p>
          <a:p>
            <a:pPr algn="ctr"/>
            <a:r>
              <a:rPr lang="en-US" sz="1600" dirty="0">
                <a:solidFill>
                  <a:schemeClr val="bg1"/>
                </a:solidFill>
                <a:latin typeface="Arial" panose="020B0604020202020204" pitchFamily="34" charset="0"/>
                <a:ea typeface="Arial" charset="0"/>
                <a:cs typeface="Arial" panose="020B0604020202020204" pitchFamily="34" charset="0"/>
              </a:rPr>
              <a:t>District Rotary Foundation Chair</a:t>
            </a:r>
          </a:p>
          <a:p>
            <a:pPr algn="ctr"/>
            <a:r>
              <a:rPr lang="en-US" sz="1600" dirty="0">
                <a:solidFill>
                  <a:schemeClr val="bg1"/>
                </a:solidFill>
                <a:latin typeface="Arial" panose="020B0604020202020204" pitchFamily="34" charset="0"/>
                <a:ea typeface="Arial" charset="0"/>
                <a:cs typeface="Arial" panose="020B0604020202020204" pitchFamily="34" charset="0"/>
              </a:rPr>
              <a:t>Cell: (301) 980-4976</a:t>
            </a:r>
          </a:p>
          <a:p>
            <a:pPr algn="ctr"/>
            <a:r>
              <a:rPr lang="en-US" sz="1400" dirty="0">
                <a:solidFill>
                  <a:schemeClr val="bg1"/>
                </a:solidFill>
                <a:latin typeface="Arial" panose="020B0604020202020204" pitchFamily="34" charset="0"/>
                <a:ea typeface="Arial" charset="0"/>
                <a:cs typeface="Arial" panose="020B0604020202020204" pitchFamily="34" charset="0"/>
              </a:rPr>
              <a:t>Email: 18.19.dg7620@glovercrew.net</a:t>
            </a:r>
          </a:p>
        </p:txBody>
      </p:sp>
      <p:sp>
        <p:nvSpPr>
          <p:cNvPr id="5" name="Subtitle 4">
            <a:extLst>
              <a:ext uri="{FF2B5EF4-FFF2-40B4-BE49-F238E27FC236}">
                <a16:creationId xmlns:a16="http://schemas.microsoft.com/office/drawing/2014/main" id="{CDDED0F6-9292-4FA3-984B-87613BF2C638}"/>
              </a:ext>
            </a:extLst>
          </p:cNvPr>
          <p:cNvSpPr>
            <a:spLocks noGrp="1"/>
          </p:cNvSpPr>
          <p:nvPr>
            <p:ph type="subTitle" idx="1"/>
          </p:nvPr>
        </p:nvSpPr>
        <p:spPr/>
        <p:txBody>
          <a:bodyPr/>
          <a:lstStyle/>
          <a:p>
            <a:endParaRPr lang="en-US"/>
          </a:p>
        </p:txBody>
      </p:sp>
      <p:sp>
        <p:nvSpPr>
          <p:cNvPr id="11" name="Title 10">
            <a:extLst>
              <a:ext uri="{FF2B5EF4-FFF2-40B4-BE49-F238E27FC236}">
                <a16:creationId xmlns:a16="http://schemas.microsoft.com/office/drawing/2014/main" id="{67A7DF17-21BE-448B-81F3-EEE05D0E89CA}"/>
              </a:ext>
            </a:extLst>
          </p:cNvPr>
          <p:cNvSpPr>
            <a:spLocks noGrp="1"/>
          </p:cNvSpPr>
          <p:nvPr>
            <p:ph type="title"/>
          </p:nvPr>
        </p:nvSpPr>
        <p:spPr>
          <a:xfrm>
            <a:off x="1652039" y="165826"/>
            <a:ext cx="5734023" cy="1725105"/>
          </a:xfrm>
        </p:spPr>
        <p:txBody>
          <a:bodyPr>
            <a:noAutofit/>
          </a:bodyPr>
          <a:lstStyle/>
          <a:p>
            <a:pPr algn="ctr"/>
            <a:r>
              <a:rPr lang="en-US" sz="3600" dirty="0">
                <a:latin typeface="Freestyle Script" panose="030804020302050B0404" pitchFamily="66" charset="0"/>
                <a:ea typeface="Tahoma" panose="020B0604030504040204" pitchFamily="34" charset="0"/>
                <a:cs typeface="Tahoma" panose="020B0604030504040204" pitchFamily="34" charset="0"/>
              </a:rPr>
              <a:t>MORE History</a:t>
            </a:r>
            <a:br>
              <a:rPr lang="en-US" sz="3000" dirty="0">
                <a:latin typeface="Freestyle Script" panose="030804020302050B0404" pitchFamily="66" charset="0"/>
                <a:ea typeface="Tahoma" panose="020B0604030504040204" pitchFamily="34" charset="0"/>
                <a:cs typeface="Tahoma" panose="020B0604030504040204" pitchFamily="34" charset="0"/>
              </a:rPr>
            </a:br>
            <a:r>
              <a:rPr lang="en-US" sz="3000" dirty="0">
                <a:latin typeface="Freestyle Script" panose="030804020302050B0404" pitchFamily="66" charset="0"/>
                <a:ea typeface="Tahoma" panose="020B0604030504040204" pitchFamily="34" charset="0"/>
                <a:cs typeface="Tahoma" panose="020B0604030504040204" pitchFamily="34" charset="0"/>
              </a:rPr>
              <a:t>District 7620 Central MD &amp; DC Endowment Fund: </a:t>
            </a:r>
            <a:br>
              <a:rPr lang="en-US" sz="3000" dirty="0">
                <a:latin typeface="Freestyle Script" panose="030804020302050B0404" pitchFamily="66" charset="0"/>
                <a:ea typeface="Tahoma" panose="020B0604030504040204" pitchFamily="34" charset="0"/>
                <a:cs typeface="Tahoma" panose="020B0604030504040204" pitchFamily="34" charset="0"/>
              </a:rPr>
            </a:br>
            <a:r>
              <a:rPr lang="en-US" sz="3000" dirty="0">
                <a:latin typeface="Freestyle Script" panose="030804020302050B0404" pitchFamily="66" charset="0"/>
                <a:ea typeface="Tahoma" panose="020B0604030504040204" pitchFamily="34" charset="0"/>
                <a:cs typeface="Tahoma" panose="020B0604030504040204" pitchFamily="34" charset="0"/>
              </a:rPr>
              <a:t>Leaving a Legacy – Serving humanity </a:t>
            </a:r>
            <a:r>
              <a:rPr lang="en-US" sz="3000" u="sng" dirty="0">
                <a:latin typeface="Freestyle Script" panose="030804020302050B0404" pitchFamily="66" charset="0"/>
                <a:ea typeface="Tahoma" panose="020B0604030504040204" pitchFamily="34" charset="0"/>
                <a:cs typeface="Tahoma" panose="020B0604030504040204" pitchFamily="34" charset="0"/>
              </a:rPr>
              <a:t>forever</a:t>
            </a:r>
            <a:endParaRPr lang="en-US" sz="3000" u="sng" dirty="0">
              <a:latin typeface="Freestyle Script" panose="030804020302050B0404" pitchFamily="66" charset="0"/>
            </a:endParaRPr>
          </a:p>
        </p:txBody>
      </p:sp>
      <p:pic>
        <p:nvPicPr>
          <p:cNvPr id="12" name="Picture 11">
            <a:extLst>
              <a:ext uri="{FF2B5EF4-FFF2-40B4-BE49-F238E27FC236}">
                <a16:creationId xmlns:a16="http://schemas.microsoft.com/office/drawing/2014/main" id="{AFD8CB00-A94C-440D-BC28-D3D8D2805C7C}"/>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494071" y="4378653"/>
            <a:ext cx="1564282" cy="971343"/>
          </a:xfrm>
          <a:prstGeom prst="rect">
            <a:avLst/>
          </a:prstGeom>
          <a:noFill/>
          <a:ln>
            <a:noFill/>
          </a:ln>
        </p:spPr>
      </p:pic>
      <p:pic>
        <p:nvPicPr>
          <p:cNvPr id="13" name="Picture 12">
            <a:extLst>
              <a:ext uri="{FF2B5EF4-FFF2-40B4-BE49-F238E27FC236}">
                <a16:creationId xmlns:a16="http://schemas.microsoft.com/office/drawing/2014/main" id="{1D15B320-129B-446C-9F14-E0EA5ED038D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15877" y="4523131"/>
            <a:ext cx="2225632" cy="847126"/>
          </a:xfrm>
          <a:prstGeom prst="rect">
            <a:avLst/>
          </a:prstGeom>
        </p:spPr>
      </p:pic>
    </p:spTree>
    <p:custDataLst>
      <p:tags r:id="rId1"/>
    </p:custDataLst>
    <p:extLst>
      <p:ext uri="{BB962C8B-B14F-4D97-AF65-F5344CB8AC3E}">
        <p14:creationId xmlns:p14="http://schemas.microsoft.com/office/powerpoint/2010/main" val="4211740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600575" y="2387112"/>
            <a:ext cx="3969727" cy="246444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342900">
              <a:spcBef>
                <a:spcPts val="0"/>
              </a:spcBef>
              <a:spcAft>
                <a:spcPts val="900"/>
              </a:spcAft>
              <a:buNone/>
              <a:defRPr/>
            </a:pPr>
            <a:endParaRPr kumimoji="0" lang="en-US" sz="2100" dirty="0">
              <a:solidFill>
                <a:srgbClr val="958D85"/>
              </a:solidFill>
              <a:latin typeface="Georgia"/>
              <a:cs typeface="Georgia"/>
            </a:endParaRPr>
          </a:p>
        </p:txBody>
      </p:sp>
      <p:sp>
        <p:nvSpPr>
          <p:cNvPr id="8" name="Content Placeholder 7">
            <a:extLst>
              <a:ext uri="{FF2B5EF4-FFF2-40B4-BE49-F238E27FC236}">
                <a16:creationId xmlns:a16="http://schemas.microsoft.com/office/drawing/2014/main" id="{F5F74D54-3826-4FCB-8C80-761783F8F7B6}"/>
              </a:ext>
            </a:extLst>
          </p:cNvPr>
          <p:cNvSpPr>
            <a:spLocks noGrp="1"/>
          </p:cNvSpPr>
          <p:nvPr>
            <p:ph idx="1"/>
          </p:nvPr>
        </p:nvSpPr>
        <p:spPr>
          <a:xfrm>
            <a:off x="207390" y="1338606"/>
            <a:ext cx="8738647" cy="4637988"/>
          </a:xfrm>
        </p:spPr>
        <p:txBody>
          <a:bodyPr>
            <a:noAutofit/>
          </a:bodyPr>
          <a:lstStyle/>
          <a:p>
            <a:pPr>
              <a:buFont typeface="Wingdings" panose="05000000000000000000" pitchFamily="2" charset="2"/>
              <a:buChar char="Ø"/>
            </a:pPr>
            <a:r>
              <a:rPr lang="en-US" altLang="en-US" sz="1600" dirty="0">
                <a:latin typeface="Tahoma" panose="020B0604030504040204" pitchFamily="34" charset="0"/>
                <a:ea typeface="Tahoma" panose="020B0604030504040204" pitchFamily="34" charset="0"/>
                <a:cs typeface="Tahoma" panose="020B0604030504040204" pitchFamily="34" charset="0"/>
              </a:rPr>
              <a:t>We are efficient with our money – with over </a:t>
            </a:r>
            <a:r>
              <a:rPr lang="en-US" altLang="en-US" sz="1600" b="1" dirty="0">
                <a:latin typeface="Tahoma" panose="020B0604030504040204" pitchFamily="34" charset="0"/>
                <a:ea typeface="Tahoma" panose="020B0604030504040204" pitchFamily="34" charset="0"/>
                <a:cs typeface="Tahoma" panose="020B0604030504040204" pitchFamily="34" charset="0"/>
              </a:rPr>
              <a:t>90%</a:t>
            </a:r>
            <a:r>
              <a:rPr lang="en-US" altLang="en-US" sz="1600" dirty="0">
                <a:latin typeface="Tahoma" panose="020B0604030504040204" pitchFamily="34" charset="0"/>
                <a:ea typeface="Tahoma" panose="020B0604030504040204" pitchFamily="34" charset="0"/>
                <a:cs typeface="Tahoma" panose="020B0604030504040204" pitchFamily="34" charset="0"/>
              </a:rPr>
              <a:t> going to programs.  </a:t>
            </a:r>
          </a:p>
          <a:p>
            <a:pPr>
              <a:buFont typeface="Wingdings" panose="05000000000000000000" pitchFamily="2" charset="2"/>
              <a:buChar char="Ø"/>
            </a:pPr>
            <a:endParaRPr lang="en-US" altLang="en-US" sz="16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r>
              <a:rPr lang="en-US" altLang="en-US" sz="1600" dirty="0">
                <a:latin typeface="Tahoma" panose="020B0604030504040204" pitchFamily="34" charset="0"/>
                <a:ea typeface="Tahoma" panose="020B0604030504040204" pitchFamily="34" charset="0"/>
                <a:cs typeface="Tahoma" panose="020B0604030504040204" pitchFamily="34" charset="0"/>
              </a:rPr>
              <a:t>With &lt; 1 million charities</a:t>
            </a:r>
            <a:r>
              <a:rPr lang="en-US" altLang="en-US" sz="1600" baseline="0" dirty="0">
                <a:latin typeface="Tahoma" panose="020B0604030504040204" pitchFamily="34" charset="0"/>
                <a:ea typeface="Tahoma" panose="020B0604030504040204" pitchFamily="34" charset="0"/>
                <a:cs typeface="Tahoma" panose="020B0604030504040204" pitchFamily="34" charset="0"/>
              </a:rPr>
              <a:t> in the US, </a:t>
            </a:r>
            <a:r>
              <a:rPr lang="en-US" altLang="en-US" sz="1600" dirty="0">
                <a:latin typeface="Tahoma" panose="020B0604030504040204" pitchFamily="34" charset="0"/>
                <a:ea typeface="Tahoma" panose="020B0604030504040204" pitchFamily="34" charset="0"/>
                <a:cs typeface="Tahoma" panose="020B0604030504040204" pitchFamily="34" charset="0"/>
              </a:rPr>
              <a:t>TRF </a:t>
            </a:r>
            <a:r>
              <a:rPr lang="en-US" altLang="en-US" sz="1600" b="1" dirty="0">
                <a:latin typeface="Tahoma" panose="020B0604030504040204" pitchFamily="34" charset="0"/>
                <a:ea typeface="Tahoma" panose="020B0604030504040204" pitchFamily="34" charset="0"/>
                <a:cs typeface="Tahoma" panose="020B0604030504040204" pitchFamily="34" charset="0"/>
              </a:rPr>
              <a:t>#1</a:t>
            </a:r>
            <a:r>
              <a:rPr lang="en-US" altLang="en-US" sz="1600" dirty="0">
                <a:latin typeface="Tahoma" panose="020B0604030504040204" pitchFamily="34" charset="0"/>
                <a:ea typeface="Tahoma" panose="020B0604030504040204" pitchFamily="34" charset="0"/>
                <a:cs typeface="Tahoma" panose="020B0604030504040204" pitchFamily="34" charset="0"/>
              </a:rPr>
              <a:t> of the listed charities on</a:t>
            </a:r>
            <a:r>
              <a:rPr lang="en-US" altLang="en-US" sz="1600" baseline="0" dirty="0">
                <a:latin typeface="Tahoma" panose="020B0604030504040204" pitchFamily="34" charset="0"/>
                <a:ea typeface="Tahoma" panose="020B0604030504040204" pitchFamily="34" charset="0"/>
                <a:cs typeface="Tahoma" panose="020B0604030504040204" pitchFamily="34" charset="0"/>
              </a:rPr>
              <a:t> </a:t>
            </a:r>
            <a:r>
              <a:rPr lang="en-US" altLang="en-US" sz="1600" b="1" u="sng" baseline="0" dirty="0">
                <a:solidFill>
                  <a:srgbClr val="C00000"/>
                </a:solidFill>
                <a:latin typeface="Tahoma" panose="020B0604030504040204" pitchFamily="34" charset="0"/>
                <a:ea typeface="Tahoma" panose="020B0604030504040204" pitchFamily="34" charset="0"/>
                <a:cs typeface="Tahoma" panose="020B0604030504040204" pitchFamily="34" charset="0"/>
              </a:rPr>
              <a:t>GuideStar</a:t>
            </a:r>
            <a:endParaRPr lang="en-US" altLang="en-US" sz="1600" b="1" baseline="0"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endParaRPr lang="en-US" altLang="en-US" sz="16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r>
              <a:rPr lang="en-US" altLang="en-US" sz="1600" dirty="0">
                <a:latin typeface="Tahoma" panose="020B0604030504040204" pitchFamily="34" charset="0"/>
                <a:ea typeface="Tahoma" panose="020B0604030504040204" pitchFamily="34" charset="0"/>
                <a:cs typeface="Tahoma" panose="020B0604030504040204" pitchFamily="34" charset="0"/>
              </a:rPr>
              <a:t>Only </a:t>
            </a:r>
            <a:r>
              <a:rPr lang="en-US" altLang="en-US" sz="1600" b="1" dirty="0">
                <a:latin typeface="Tahoma" panose="020B0604030504040204" pitchFamily="34" charset="0"/>
                <a:ea typeface="Tahoma" panose="020B0604030504040204" pitchFamily="34" charset="0"/>
                <a:cs typeface="Tahoma" panose="020B0604030504040204" pitchFamily="34" charset="0"/>
              </a:rPr>
              <a:t>1%</a:t>
            </a:r>
            <a:r>
              <a:rPr lang="en-US" altLang="en-US" sz="1600" dirty="0">
                <a:latin typeface="Tahoma" panose="020B0604030504040204" pitchFamily="34" charset="0"/>
                <a:ea typeface="Tahoma" panose="020B0604030504040204" pitchFamily="34" charset="0"/>
                <a:cs typeface="Tahoma" panose="020B0604030504040204" pitchFamily="34" charset="0"/>
              </a:rPr>
              <a:t> of the 9000 charities evaluate by </a:t>
            </a:r>
            <a:r>
              <a:rPr lang="en-US" altLang="en-US" sz="1600" b="1" u="sng" dirty="0">
                <a:solidFill>
                  <a:srgbClr val="C00000"/>
                </a:solidFill>
                <a:latin typeface="Tahoma" panose="020B0604030504040204" pitchFamily="34" charset="0"/>
                <a:ea typeface="Tahoma" panose="020B0604030504040204" pitchFamily="34" charset="0"/>
                <a:cs typeface="Tahoma" panose="020B0604030504040204" pitchFamily="34" charset="0"/>
              </a:rPr>
              <a:t>Charity Navigator </a:t>
            </a:r>
            <a:r>
              <a:rPr lang="en-US" altLang="en-US" sz="1600" dirty="0">
                <a:latin typeface="Tahoma" panose="020B0604030504040204" pitchFamily="34" charset="0"/>
                <a:ea typeface="Tahoma" panose="020B0604030504040204" pitchFamily="34" charset="0"/>
                <a:cs typeface="Tahoma" panose="020B0604030504040204" pitchFamily="34" charset="0"/>
              </a:rPr>
              <a:t>received at least ten consecutive four-star evaluations. </a:t>
            </a:r>
          </a:p>
          <a:p>
            <a:pPr>
              <a:buFont typeface="Wingdings" panose="05000000000000000000" pitchFamily="2" charset="2"/>
              <a:buChar char="Ø"/>
            </a:pPr>
            <a:endParaRPr lang="en-US" altLang="en-US" sz="16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r>
              <a:rPr lang="en-US" altLang="en-US" sz="1600" dirty="0">
                <a:latin typeface="Tahoma" panose="020B0604030504040204" pitchFamily="34" charset="0"/>
                <a:ea typeface="Tahoma" panose="020B0604030504040204" pitchFamily="34" charset="0"/>
                <a:cs typeface="Tahoma" panose="020B0604030504040204" pitchFamily="34" charset="0"/>
              </a:rPr>
              <a:t>Our efficiency is recognized </a:t>
            </a:r>
            <a:r>
              <a:rPr lang="en-US" altLang="en-US" sz="1600" b="1" dirty="0">
                <a:latin typeface="Tahoma" panose="020B0604030504040204" pitchFamily="34" charset="0"/>
                <a:ea typeface="Tahoma" panose="020B0604030504040204" pitchFamily="34" charset="0"/>
                <a:cs typeface="Tahoma" panose="020B0604030504040204" pitchFamily="34" charset="0"/>
              </a:rPr>
              <a:t>14 years </a:t>
            </a:r>
            <a:r>
              <a:rPr lang="en-US" altLang="en-US" sz="1600" dirty="0">
                <a:latin typeface="Tahoma" panose="020B0604030504040204" pitchFamily="34" charset="0"/>
                <a:ea typeface="Tahoma" panose="020B0604030504040204" pitchFamily="34" charset="0"/>
                <a:cs typeface="Tahoma" panose="020B0604030504040204" pitchFamily="34" charset="0"/>
              </a:rPr>
              <a:t>consecutively by </a:t>
            </a:r>
            <a:r>
              <a:rPr lang="en-US" altLang="en-US" sz="1600" b="1" u="sng" dirty="0">
                <a:solidFill>
                  <a:srgbClr val="C00000"/>
                </a:solidFill>
                <a:latin typeface="Tahoma" panose="020B0604030504040204" pitchFamily="34" charset="0"/>
                <a:ea typeface="Tahoma" panose="020B0604030504040204" pitchFamily="34" charset="0"/>
                <a:cs typeface="Tahoma" panose="020B0604030504040204" pitchFamily="34" charset="0"/>
              </a:rPr>
              <a:t>Charity Navigator</a:t>
            </a:r>
            <a:r>
              <a:rPr lang="en-US" altLang="en-US" sz="1600" u="sng" dirty="0">
                <a:latin typeface="Tahoma" panose="020B0604030504040204" pitchFamily="34" charset="0"/>
                <a:ea typeface="Tahoma" panose="020B0604030504040204" pitchFamily="34" charset="0"/>
                <a:cs typeface="Tahoma" panose="020B0604030504040204" pitchFamily="34" charset="0"/>
              </a:rPr>
              <a:t>.</a:t>
            </a:r>
            <a:endParaRPr lang="en-US" altLang="en-US" sz="1600" b="1" u="sng"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endParaRPr lang="en-US" altLang="en-US" sz="1600" b="1" u="sng"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r>
              <a:rPr lang="en-US" altLang="en-US" sz="1600" b="1" u="sng" dirty="0">
                <a:solidFill>
                  <a:srgbClr val="C00000"/>
                </a:solidFill>
                <a:latin typeface="Tahoma" panose="020B0604030504040204" pitchFamily="34" charset="0"/>
                <a:ea typeface="Tahoma" panose="020B0604030504040204" pitchFamily="34" charset="0"/>
                <a:cs typeface="Tahoma" panose="020B0604030504040204" pitchFamily="34" charset="0"/>
              </a:rPr>
              <a:t>Charity Navigator</a:t>
            </a:r>
            <a:r>
              <a:rPr lang="en-US" altLang="en-US" sz="1600" b="1" dirty="0">
                <a:latin typeface="Tahoma" panose="020B0604030504040204" pitchFamily="34" charset="0"/>
                <a:ea typeface="Tahoma" panose="020B0604030504040204" pitchFamily="34" charset="0"/>
                <a:cs typeface="Tahoma" panose="020B0604030504040204" pitchFamily="34" charset="0"/>
              </a:rPr>
              <a:t> </a:t>
            </a:r>
            <a:r>
              <a:rPr lang="en-US" altLang="en-US" sz="1600" dirty="0">
                <a:latin typeface="Tahoma" panose="020B0604030504040204" pitchFamily="34" charset="0"/>
                <a:ea typeface="Tahoma" panose="020B0604030504040204" pitchFamily="34" charset="0"/>
                <a:cs typeface="Tahoma" panose="020B0604030504040204" pitchFamily="34" charset="0"/>
              </a:rPr>
              <a:t>rates over</a:t>
            </a:r>
            <a:r>
              <a:rPr lang="en-US" altLang="en-US" sz="1600" baseline="0" dirty="0">
                <a:latin typeface="Tahoma" panose="020B0604030504040204" pitchFamily="34" charset="0"/>
                <a:ea typeface="Tahoma" panose="020B0604030504040204" pitchFamily="34" charset="0"/>
                <a:cs typeface="Tahoma" panose="020B0604030504040204" pitchFamily="34" charset="0"/>
              </a:rPr>
              <a:t> </a:t>
            </a:r>
            <a:r>
              <a:rPr lang="en-US" altLang="en-US" sz="1600" b="1" dirty="0">
                <a:latin typeface="Tahoma" panose="020B0604030504040204" pitchFamily="34" charset="0"/>
                <a:ea typeface="Tahoma" panose="020B0604030504040204" pitchFamily="34" charset="0"/>
                <a:cs typeface="Tahoma" panose="020B0604030504040204" pitchFamily="34" charset="0"/>
              </a:rPr>
              <a:t>9000</a:t>
            </a:r>
            <a:r>
              <a:rPr lang="en-US" altLang="en-US" sz="1600" baseline="0" dirty="0">
                <a:latin typeface="Tahoma" panose="020B0604030504040204" pitchFamily="34" charset="0"/>
                <a:ea typeface="Tahoma" panose="020B0604030504040204" pitchFamily="34" charset="0"/>
                <a:cs typeface="Tahoma" panose="020B0604030504040204" pitchFamily="34" charset="0"/>
              </a:rPr>
              <a:t> charities – approximately </a:t>
            </a:r>
            <a:r>
              <a:rPr lang="en-US" altLang="en-US" sz="1600" b="1" dirty="0">
                <a:latin typeface="Tahoma" panose="020B0604030504040204" pitchFamily="34" charset="0"/>
                <a:ea typeface="Tahoma" panose="020B0604030504040204" pitchFamily="34" charset="0"/>
                <a:cs typeface="Tahoma" panose="020B0604030504040204" pitchFamily="34" charset="0"/>
              </a:rPr>
              <a:t>60 receive 4 stars</a:t>
            </a:r>
            <a:r>
              <a:rPr lang="en-US" altLang="en-US" sz="1600" baseline="0" dirty="0">
                <a:latin typeface="Tahoma" panose="020B0604030504040204" pitchFamily="34" charset="0"/>
                <a:ea typeface="Tahoma" panose="020B0604030504040204" pitchFamily="34" charset="0"/>
                <a:cs typeface="Tahoma" panose="020B0604030504040204" pitchFamily="34" charset="0"/>
              </a:rPr>
              <a:t>.</a:t>
            </a:r>
          </a:p>
          <a:p>
            <a:pPr>
              <a:buFont typeface="Wingdings" panose="05000000000000000000" pitchFamily="2" charset="2"/>
              <a:buChar char="Ø"/>
            </a:pPr>
            <a:endParaRPr lang="en-US" altLang="en-US" sz="1600" b="1" u="sng" baseline="0" dirty="0">
              <a:solidFill>
                <a:srgbClr val="C00000"/>
              </a:solidFill>
              <a:highlight>
                <a:srgbClr val="FFFF00"/>
              </a:highlight>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r>
              <a:rPr lang="en-US" altLang="en-US" sz="1600" b="1" u="sng" baseline="0" dirty="0">
                <a:solidFill>
                  <a:srgbClr val="C00000"/>
                </a:solidFill>
                <a:highlight>
                  <a:srgbClr val="FFFF00"/>
                </a:highlight>
                <a:latin typeface="Tahoma" panose="020B0604030504040204" pitchFamily="34" charset="0"/>
                <a:ea typeface="Tahoma" panose="020B0604030504040204" pitchFamily="34" charset="0"/>
                <a:cs typeface="Tahoma" panose="020B0604030504040204" pitchFamily="34" charset="0"/>
              </a:rPr>
              <a:t>Chronicle of Philanthropy (11/21)</a:t>
            </a:r>
            <a:r>
              <a:rPr lang="en-US" altLang="en-US" sz="1600" b="1" baseline="0" dirty="0">
                <a:solidFill>
                  <a:srgbClr val="C00000"/>
                </a:solidFill>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altLang="en-US" sz="1600" baseline="0" dirty="0">
                <a:solidFill>
                  <a:schemeClr val="tx1"/>
                </a:solidFill>
                <a:highlight>
                  <a:srgbClr val="FFFF00"/>
                </a:highlight>
                <a:latin typeface="Tahoma" panose="020B0604030504040204" pitchFamily="34" charset="0"/>
                <a:ea typeface="Tahoma" panose="020B0604030504040204" pitchFamily="34" charset="0"/>
                <a:cs typeface="Tahoma" panose="020B0604030504040204" pitchFamily="34" charset="0"/>
              </a:rPr>
              <a:t>rates us </a:t>
            </a:r>
            <a:r>
              <a:rPr lang="en-US" altLang="en-US" sz="1600" b="1" dirty="0">
                <a:solidFill>
                  <a:schemeClr val="tx1"/>
                </a:solidFill>
                <a:highlight>
                  <a:srgbClr val="FFFF00"/>
                </a:highlight>
                <a:latin typeface="Tahoma" panose="020B0604030504040204" pitchFamily="34" charset="0"/>
                <a:ea typeface="Tahoma" panose="020B0604030504040204" pitchFamily="34" charset="0"/>
                <a:cs typeface="Tahoma" panose="020B0604030504040204" pitchFamily="34" charset="0"/>
              </a:rPr>
              <a:t>#66 </a:t>
            </a:r>
            <a:r>
              <a:rPr lang="en-US" altLang="en-US" sz="1600" dirty="0">
                <a:solidFill>
                  <a:schemeClr val="tx1"/>
                </a:solidFill>
                <a:highlight>
                  <a:srgbClr val="FFFF00"/>
                </a:highlight>
                <a:latin typeface="Tahoma" panose="020B0604030504040204" pitchFamily="34" charset="0"/>
                <a:ea typeface="Tahoma" panose="020B0604030504040204" pitchFamily="34" charset="0"/>
                <a:cs typeface="Tahoma" panose="020B0604030504040204" pitchFamily="34" charset="0"/>
              </a:rPr>
              <a:t>of the </a:t>
            </a:r>
            <a:r>
              <a:rPr lang="en-US" altLang="en-US" sz="1600" u="sng" dirty="0">
                <a:solidFill>
                  <a:schemeClr val="tx1"/>
                </a:solidFill>
                <a:highlight>
                  <a:srgbClr val="FFFF00"/>
                </a:highlight>
                <a:latin typeface="Tahoma" panose="020B0604030504040204" pitchFamily="34" charset="0"/>
                <a:ea typeface="Tahoma" panose="020B0604030504040204" pitchFamily="34" charset="0"/>
                <a:cs typeface="Tahoma" panose="020B0604030504040204" pitchFamily="34" charset="0"/>
              </a:rPr>
              <a:t>worlds</a:t>
            </a:r>
            <a:r>
              <a:rPr lang="en-US" altLang="en-US" sz="1600" dirty="0">
                <a:solidFill>
                  <a:schemeClr val="tx1"/>
                </a:solidFill>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altLang="en-US" sz="1600" b="1" dirty="0">
                <a:solidFill>
                  <a:schemeClr val="tx1"/>
                </a:solidFill>
                <a:highlight>
                  <a:srgbClr val="FFFF00"/>
                </a:highlight>
                <a:latin typeface="Tahoma" panose="020B0604030504040204" pitchFamily="34" charset="0"/>
                <a:ea typeface="Tahoma" panose="020B0604030504040204" pitchFamily="34" charset="0"/>
                <a:cs typeface="Tahoma" panose="020B0604030504040204" pitchFamily="34" charset="0"/>
              </a:rPr>
              <a:t>Top 100</a:t>
            </a:r>
            <a:r>
              <a:rPr lang="en-US" altLang="en-US" sz="1600" dirty="0">
                <a:solidFill>
                  <a:schemeClr val="tx1"/>
                </a:solidFill>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altLang="en-US" sz="1600" u="sng" dirty="0">
                <a:solidFill>
                  <a:schemeClr val="tx1"/>
                </a:solidFill>
                <a:highlight>
                  <a:srgbClr val="FFFF00"/>
                </a:highlight>
                <a:latin typeface="Tahoma" panose="020B0604030504040204" pitchFamily="34" charset="0"/>
                <a:ea typeface="Tahoma" panose="020B0604030504040204" pitchFamily="34" charset="0"/>
                <a:cs typeface="Tahoma" panose="020B0604030504040204" pitchFamily="34" charset="0"/>
              </a:rPr>
              <a:t>largest</a:t>
            </a:r>
            <a:r>
              <a:rPr lang="en-US" altLang="en-US" sz="1600" dirty="0">
                <a:solidFill>
                  <a:schemeClr val="tx1"/>
                </a:solidFill>
                <a:highlight>
                  <a:srgbClr val="FFFF00"/>
                </a:highlight>
                <a:latin typeface="Tahoma" panose="020B0604030504040204" pitchFamily="34" charset="0"/>
                <a:ea typeface="Tahoma" panose="020B0604030504040204" pitchFamily="34" charset="0"/>
                <a:cs typeface="Tahoma" panose="020B0604030504040204" pitchFamily="34" charset="0"/>
              </a:rPr>
              <a:t> Public Charities by </a:t>
            </a:r>
            <a:r>
              <a:rPr lang="en-US" altLang="en-US" sz="1600" b="1" u="sng" dirty="0">
                <a:solidFill>
                  <a:schemeClr val="tx1"/>
                </a:solidFill>
                <a:highlight>
                  <a:srgbClr val="FFFF00"/>
                </a:highlight>
                <a:latin typeface="Tahoma" panose="020B0604030504040204" pitchFamily="34" charset="0"/>
                <a:ea typeface="Tahoma" panose="020B0604030504040204" pitchFamily="34" charset="0"/>
                <a:cs typeface="Tahoma" panose="020B0604030504040204" pitchFamily="34" charset="0"/>
              </a:rPr>
              <a:t>Annual</a:t>
            </a:r>
            <a:r>
              <a:rPr lang="en-US" altLang="en-US" sz="1600" dirty="0">
                <a:solidFill>
                  <a:schemeClr val="tx1"/>
                </a:solidFill>
                <a:highlight>
                  <a:srgbClr val="FFFF00"/>
                </a:highlight>
                <a:latin typeface="Tahoma" panose="020B0604030504040204" pitchFamily="34" charset="0"/>
                <a:ea typeface="Tahoma" panose="020B0604030504040204" pitchFamily="34" charset="0"/>
                <a:cs typeface="Tahoma" panose="020B0604030504040204" pitchFamily="34" charset="0"/>
              </a:rPr>
              <a:t> Donations</a:t>
            </a:r>
          </a:p>
          <a:p>
            <a:pPr>
              <a:buFont typeface="Wingdings" panose="05000000000000000000" pitchFamily="2" charset="2"/>
              <a:buChar char="Ø"/>
            </a:pPr>
            <a:endParaRPr lang="en-US" altLang="en-US" sz="16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r>
              <a:rPr lang="en-US" altLang="en-US" sz="1600" dirty="0">
                <a:latin typeface="Tahoma" panose="020B0604030504040204" pitchFamily="34" charset="0"/>
                <a:ea typeface="Tahoma" panose="020B0604030504040204" pitchFamily="34" charset="0"/>
                <a:cs typeface="Tahoma" panose="020B0604030504040204" pitchFamily="34" charset="0"/>
              </a:rPr>
              <a:t>Recently named </a:t>
            </a:r>
            <a:r>
              <a:rPr lang="en-US" altLang="en-US" sz="1600" b="1" dirty="0">
                <a:latin typeface="Tahoma" panose="020B0604030504040204" pitchFamily="34" charset="0"/>
                <a:ea typeface="Tahoma" panose="020B0604030504040204" pitchFamily="34" charset="0"/>
                <a:cs typeface="Tahoma" panose="020B0604030504040204" pitchFamily="34" charset="0"/>
              </a:rPr>
              <a:t>“World’s Outstanding Foundation” </a:t>
            </a:r>
            <a:r>
              <a:rPr lang="en-US" altLang="en-US" sz="1600" u="sng" dirty="0">
                <a:latin typeface="Tahoma" panose="020B0604030504040204" pitchFamily="34" charset="0"/>
                <a:ea typeface="Tahoma" panose="020B0604030504040204" pitchFamily="34" charset="0"/>
                <a:cs typeface="Tahoma" panose="020B0604030504040204" pitchFamily="34" charset="0"/>
              </a:rPr>
              <a:t>by the </a:t>
            </a:r>
            <a:r>
              <a:rPr lang="en-US" altLang="en-US" sz="1600" b="1" u="sng" dirty="0">
                <a:solidFill>
                  <a:srgbClr val="C00000"/>
                </a:solidFill>
                <a:latin typeface="Tahoma" panose="020B0604030504040204" pitchFamily="34" charset="0"/>
                <a:ea typeface="Tahoma" panose="020B0604030504040204" pitchFamily="34" charset="0"/>
                <a:cs typeface="Tahoma" panose="020B0604030504040204" pitchFamily="34" charset="0"/>
              </a:rPr>
              <a:t>Association of Fundraising Professionals</a:t>
            </a:r>
            <a:r>
              <a:rPr lang="en-US" altLang="en-US" sz="1600" b="1" dirty="0">
                <a:latin typeface="Tahoma" panose="020B0604030504040204" pitchFamily="34" charset="0"/>
                <a:ea typeface="Tahoma" panose="020B0604030504040204" pitchFamily="34" charset="0"/>
                <a:cs typeface="Tahoma" panose="020B0604030504040204" pitchFamily="34" charset="0"/>
              </a:rPr>
              <a:t> </a:t>
            </a:r>
            <a:r>
              <a:rPr lang="en-US" altLang="en-US" sz="1050" b="1" dirty="0">
                <a:latin typeface="Tahoma" panose="020B0604030504040204" pitchFamily="34" charset="0"/>
                <a:ea typeface="Tahoma" panose="020B0604030504040204" pitchFamily="34" charset="0"/>
                <a:cs typeface="Tahoma" panose="020B0604030504040204" pitchFamily="34" charset="0"/>
              </a:rPr>
              <a:t>(2020).</a:t>
            </a:r>
          </a:p>
        </p:txBody>
      </p:sp>
      <p:sp>
        <p:nvSpPr>
          <p:cNvPr id="6" name="Rectangle 3"/>
          <p:cNvSpPr>
            <a:spLocks noChangeArrowheads="1"/>
          </p:cNvSpPr>
          <p:nvPr/>
        </p:nvSpPr>
        <p:spPr bwMode="auto">
          <a:xfrm>
            <a:off x="4519007" y="2250680"/>
            <a:ext cx="29718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57175" indent="-257175" algn="ctr">
              <a:spcBef>
                <a:spcPct val="20000"/>
              </a:spcBef>
              <a:buClr>
                <a:schemeClr val="hlink"/>
              </a:buClr>
              <a:buSzPct val="90000"/>
              <a:defRPr/>
            </a:pPr>
            <a:endParaRPr lang="en-US" sz="1350" b="1" dirty="0">
              <a:solidFill>
                <a:schemeClr val="accent5">
                  <a:lumMod val="75000"/>
                </a:schemeClr>
              </a:solidFill>
              <a:latin typeface="Georgia" panose="02040502050405020303" pitchFamily="18" charset="0"/>
            </a:endParaRPr>
          </a:p>
          <a:p>
            <a:pPr marL="257175" indent="-257175" algn="ctr">
              <a:spcBef>
                <a:spcPct val="20000"/>
              </a:spcBef>
              <a:buClr>
                <a:schemeClr val="hlink"/>
              </a:buClr>
              <a:buSzPct val="90000"/>
              <a:defRPr/>
            </a:pPr>
            <a:endParaRPr lang="en-US" sz="1350" b="1" dirty="0">
              <a:solidFill>
                <a:schemeClr val="accent5">
                  <a:lumMod val="75000"/>
                </a:schemeClr>
              </a:solidFill>
              <a:latin typeface="Georgia" panose="02040502050405020303" pitchFamily="18" charset="0"/>
            </a:endParaRPr>
          </a:p>
          <a:p>
            <a:pPr marL="257175" indent="-257175" algn="ctr">
              <a:spcBef>
                <a:spcPct val="20000"/>
              </a:spcBef>
              <a:buClr>
                <a:schemeClr val="hlink"/>
              </a:buClr>
              <a:buSzPct val="90000"/>
              <a:defRPr/>
            </a:pPr>
            <a:endParaRPr lang="en-US" sz="1350" b="1" dirty="0">
              <a:solidFill>
                <a:schemeClr val="accent5">
                  <a:lumMod val="75000"/>
                </a:schemeClr>
              </a:solidFill>
              <a:latin typeface="Georgia" panose="02040502050405020303" pitchFamily="18" charset="0"/>
            </a:endParaRPr>
          </a:p>
        </p:txBody>
      </p:sp>
      <p:sp>
        <p:nvSpPr>
          <p:cNvPr id="5" name="Title 4">
            <a:extLst>
              <a:ext uri="{FF2B5EF4-FFF2-40B4-BE49-F238E27FC236}">
                <a16:creationId xmlns:a16="http://schemas.microsoft.com/office/drawing/2014/main" id="{CFAC227A-B29D-9B4B-BBCC-43037F46CE8E}"/>
              </a:ext>
            </a:extLst>
          </p:cNvPr>
          <p:cNvSpPr>
            <a:spLocks noGrp="1"/>
          </p:cNvSpPr>
          <p:nvPr>
            <p:ph type="title"/>
          </p:nvPr>
        </p:nvSpPr>
        <p:spPr>
          <a:xfrm>
            <a:off x="1088682" y="179110"/>
            <a:ext cx="7202457" cy="1031978"/>
          </a:xfrm>
        </p:spPr>
        <p:txBody>
          <a:bodyPr>
            <a:noAutofit/>
          </a:bodyPr>
          <a:lstStyle/>
          <a:p>
            <a:pPr algn="ctr"/>
            <a:r>
              <a:rPr lang="en-US" sz="3000" dirty="0">
                <a:latin typeface="Tahoma" panose="020B0604030504040204" pitchFamily="34" charset="0"/>
                <a:ea typeface="Tahoma" panose="020B0604030504040204" pitchFamily="34" charset="0"/>
                <a:cs typeface="Tahoma" panose="020B0604030504040204" pitchFamily="34" charset="0"/>
              </a:rPr>
              <a:t>WHY IS THE ROTARY FOUNDATION SUCH A BIG DEAL </a:t>
            </a:r>
            <a:r>
              <a:rPr lang="en-US" sz="3000" u="sng" dirty="0">
                <a:latin typeface="Tahoma" panose="020B0604030504040204" pitchFamily="34" charset="0"/>
                <a:ea typeface="Tahoma" panose="020B0604030504040204" pitchFamily="34" charset="0"/>
                <a:cs typeface="Tahoma" panose="020B0604030504040204" pitchFamily="34" charset="0"/>
              </a:rPr>
              <a:t>in the world</a:t>
            </a:r>
            <a:r>
              <a:rPr lang="en-US" sz="30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56989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CC4175D-7B9D-4043-A24E-FD8867D4E617}"/>
              </a:ext>
            </a:extLst>
          </p:cNvPr>
          <p:cNvSpPr>
            <a:spLocks noGrp="1"/>
          </p:cNvSpPr>
          <p:nvPr>
            <p:ph type="body" idx="1"/>
          </p:nvPr>
        </p:nvSpPr>
        <p:spPr>
          <a:xfrm>
            <a:off x="457200" y="1000964"/>
            <a:ext cx="4040188" cy="646331"/>
          </a:xfrm>
        </p:spPr>
        <p:txBody>
          <a:bodyPr/>
          <a:lstStyle/>
          <a:p>
            <a:pPr algn="ctr"/>
            <a:r>
              <a:rPr lang="en-US" sz="1200" b="1" i="0" dirty="0">
                <a:solidFill>
                  <a:srgbClr val="39424A"/>
                </a:solidFill>
                <a:effectLst/>
                <a:latin typeface="Tahoma" panose="020B0604030504040204" pitchFamily="34" charset="0"/>
                <a:ea typeface="Tahoma" panose="020B0604030504040204" pitchFamily="34" charset="0"/>
                <a:cs typeface="Tahoma" panose="020B0604030504040204" pitchFamily="34" charset="0"/>
              </a:rPr>
              <a:t>Telegram inviting Rotary International to serve as a consultant to the U.S. delegation to the San Francisco Conference</a:t>
            </a:r>
            <a:endParaRPr lang="en-US" sz="1200" dirty="0"/>
          </a:p>
        </p:txBody>
      </p:sp>
      <p:sp>
        <p:nvSpPr>
          <p:cNvPr id="3" name="Content Placeholder 2">
            <a:extLst>
              <a:ext uri="{FF2B5EF4-FFF2-40B4-BE49-F238E27FC236}">
                <a16:creationId xmlns:a16="http://schemas.microsoft.com/office/drawing/2014/main" id="{E950F9D6-647F-421A-A2BF-9AD4ED0DC0B1}"/>
              </a:ext>
            </a:extLst>
          </p:cNvPr>
          <p:cNvSpPr>
            <a:spLocks noGrp="1"/>
          </p:cNvSpPr>
          <p:nvPr>
            <p:ph sz="half" idx="2"/>
          </p:nvPr>
        </p:nvSpPr>
        <p:spPr>
          <a:xfrm>
            <a:off x="457200" y="1892828"/>
            <a:ext cx="4040188" cy="6006572"/>
          </a:xfrm>
        </p:spPr>
        <p:txBody>
          <a:bodyPr>
            <a:normAutofit/>
          </a:bodyPr>
          <a:lstStyle/>
          <a:p>
            <a:pPr marL="0" indent="0" algn="ctr">
              <a:buNone/>
            </a:pPr>
            <a:endParaRPr lang="en-US" sz="1200" b="1" dirty="0">
              <a:latin typeface="Tahoma" panose="020B0604030504040204" pitchFamily="34" charset="0"/>
              <a:ea typeface="Tahoma" panose="020B0604030504040204" pitchFamily="34" charset="0"/>
              <a:cs typeface="Tahoma" panose="020B0604030504040204" pitchFamily="34" charset="0"/>
            </a:endParaRPr>
          </a:p>
        </p:txBody>
      </p:sp>
      <p:sp>
        <p:nvSpPr>
          <p:cNvPr id="12" name="Text Placeholder 11">
            <a:extLst>
              <a:ext uri="{FF2B5EF4-FFF2-40B4-BE49-F238E27FC236}">
                <a16:creationId xmlns:a16="http://schemas.microsoft.com/office/drawing/2014/main" id="{B5033EE9-7CB2-4623-84C5-ADE8FA8DC85F}"/>
              </a:ext>
            </a:extLst>
          </p:cNvPr>
          <p:cNvSpPr>
            <a:spLocks noGrp="1"/>
          </p:cNvSpPr>
          <p:nvPr>
            <p:ph type="body" sz="quarter" idx="3"/>
          </p:nvPr>
        </p:nvSpPr>
        <p:spPr>
          <a:xfrm>
            <a:off x="4645025" y="2631470"/>
            <a:ext cx="4041775" cy="60930"/>
          </a:xfrm>
        </p:spPr>
        <p:txBody>
          <a:bodyPr/>
          <a:lstStyle/>
          <a:p>
            <a:endParaRPr lang="en-US" dirty="0"/>
          </a:p>
        </p:txBody>
      </p:sp>
      <p:pic>
        <p:nvPicPr>
          <p:cNvPr id="6" name="Content Placeholder 5">
            <a:extLst>
              <a:ext uri="{FF2B5EF4-FFF2-40B4-BE49-F238E27FC236}">
                <a16:creationId xmlns:a16="http://schemas.microsoft.com/office/drawing/2014/main" id="{08A44653-9EEA-4B29-BBF9-3ABBB158D3EA}"/>
              </a:ext>
            </a:extLst>
          </p:cNvPr>
          <p:cNvPicPr>
            <a:picLocks noGrp="1" noChangeAspect="1"/>
          </p:cNvPicPr>
          <p:nvPr>
            <p:ph sz="quarter" idx="4"/>
          </p:nvPr>
        </p:nvPicPr>
        <p:blipFill>
          <a:blip r:embed="rId3">
            <a:extLst>
              <a:ext uri="{28A0092B-C50C-407E-A947-70E740481C1C}">
                <a14:useLocalDpi xmlns:a14="http://schemas.microsoft.com/office/drawing/2010/main"/>
              </a:ext>
            </a:extLst>
          </a:blip>
          <a:stretch>
            <a:fillRect/>
          </a:stretch>
        </p:blipFill>
        <p:spPr>
          <a:xfrm>
            <a:off x="456154" y="1678073"/>
            <a:ext cx="4040188" cy="5794817"/>
          </a:xfrm>
        </p:spPr>
      </p:pic>
      <p:sp>
        <p:nvSpPr>
          <p:cNvPr id="2" name="Title 1">
            <a:extLst>
              <a:ext uri="{FF2B5EF4-FFF2-40B4-BE49-F238E27FC236}">
                <a16:creationId xmlns:a16="http://schemas.microsoft.com/office/drawing/2014/main" id="{26DE0DCF-5DC2-43F0-B7FF-7FA438EC9512}"/>
              </a:ext>
            </a:extLst>
          </p:cNvPr>
          <p:cNvSpPr>
            <a:spLocks noGrp="1"/>
          </p:cNvSpPr>
          <p:nvPr>
            <p:ph type="title"/>
          </p:nvPr>
        </p:nvSpPr>
        <p:spPr>
          <a:xfrm>
            <a:off x="457200" y="0"/>
            <a:ext cx="7391400" cy="762000"/>
          </a:xfrm>
        </p:spPr>
        <p:txBody>
          <a:bodyPr>
            <a:normAutofit fontScale="90000"/>
          </a:bodyPr>
          <a:lstStyle/>
          <a:p>
            <a:pPr algn="ctr"/>
            <a:r>
              <a:rPr lang="en-US" sz="2000" i="0"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Rotary and the United Nations have a shared history of working toward peace and addressing humanitarian issues around the world.</a:t>
            </a:r>
            <a:endParaRPr lang="en-US" sz="20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a:extLst>
              <a:ext uri="{FF2B5EF4-FFF2-40B4-BE49-F238E27FC236}">
                <a16:creationId xmlns:a16="http://schemas.microsoft.com/office/drawing/2014/main" id="{0EC78F07-05C3-4546-9F07-BB35CFCD45F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45025" y="1679573"/>
            <a:ext cx="4187297" cy="6219827"/>
          </a:xfrm>
          <a:prstGeom prst="rect">
            <a:avLst/>
          </a:prstGeom>
        </p:spPr>
      </p:pic>
      <p:sp>
        <p:nvSpPr>
          <p:cNvPr id="14" name="TextBox 13">
            <a:extLst>
              <a:ext uri="{FF2B5EF4-FFF2-40B4-BE49-F238E27FC236}">
                <a16:creationId xmlns:a16="http://schemas.microsoft.com/office/drawing/2014/main" id="{1F4107B8-51BD-404D-983F-B6FFFB3B0957}"/>
              </a:ext>
            </a:extLst>
          </p:cNvPr>
          <p:cNvSpPr txBox="1"/>
          <p:nvPr/>
        </p:nvSpPr>
        <p:spPr>
          <a:xfrm>
            <a:off x="4792134" y="1007533"/>
            <a:ext cx="4040188" cy="646331"/>
          </a:xfrm>
          <a:prstGeom prst="rect">
            <a:avLst/>
          </a:prstGeom>
          <a:noFill/>
        </p:spPr>
        <p:txBody>
          <a:bodyPr wrap="square">
            <a:spAutoFit/>
          </a:bodyPr>
          <a:lstStyle/>
          <a:p>
            <a:pPr algn="ctr"/>
            <a:r>
              <a:rPr lang="en-US" sz="1200" b="1" i="0" dirty="0">
                <a:solidFill>
                  <a:srgbClr val="39424A"/>
                </a:solidFill>
                <a:effectLst/>
                <a:latin typeface="Tahoma" panose="020B0604030504040204" pitchFamily="34" charset="0"/>
                <a:ea typeface="Tahoma" panose="020B0604030504040204" pitchFamily="34" charset="0"/>
                <a:cs typeface="Tahoma" panose="020B0604030504040204" pitchFamily="34" charset="0"/>
              </a:rPr>
              <a:t>Rotary International was one of 42 organizations the United States invited to serve as consultants to its delegation</a:t>
            </a:r>
            <a:endParaRPr lang="en-US" sz="1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07703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0"/>
          <p:cNvPicPr>
            <a:picLocks noChangeAspect="1"/>
          </p:cNvPicPr>
          <p:nvPr/>
        </p:nvPicPr>
        <p:blipFill rotWithShape="1">
          <a:blip r:embed="rId3" cstate="email">
            <a:extLst>
              <a:ext uri="{28A0092B-C50C-407E-A947-70E740481C1C}">
                <a14:useLocalDpi xmlns:a14="http://schemas.microsoft.com/office/drawing/2010/main"/>
              </a:ext>
            </a:extLst>
          </a:blip>
          <a:srcRect r="-2082"/>
          <a:stretch/>
        </p:blipFill>
        <p:spPr>
          <a:xfrm>
            <a:off x="0" y="3234267"/>
            <a:ext cx="3774800" cy="2741083"/>
          </a:xfrm>
          <a:prstGeom prst="rect">
            <a:avLst/>
          </a:prstGeom>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l="-1"/>
          <a:stretch/>
        </p:blipFill>
        <p:spPr>
          <a:xfrm>
            <a:off x="0" y="0"/>
            <a:ext cx="9140637" cy="3098228"/>
          </a:xfrm>
          <a:prstGeom prst="rect">
            <a:avLst/>
          </a:prstGeom>
        </p:spPr>
      </p:pic>
      <p:pic>
        <p:nvPicPr>
          <p:cNvPr id="8" name="Content Placeholder 8"/>
          <p:cNvPicPr>
            <a:picLocks noChangeAspect="1"/>
          </p:cNvPicPr>
          <p:nvPr/>
        </p:nvPicPr>
        <p:blipFill rotWithShape="1">
          <a:blip r:embed="rId5" cstate="email">
            <a:extLst>
              <a:ext uri="{28A0092B-C50C-407E-A947-70E740481C1C}">
                <a14:useLocalDpi xmlns:a14="http://schemas.microsoft.com/office/drawing/2010/main"/>
              </a:ext>
            </a:extLst>
          </a:blip>
          <a:srcRect l="-7645" b="-800"/>
          <a:stretch/>
        </p:blipFill>
        <p:spPr>
          <a:xfrm>
            <a:off x="5269758" y="2823939"/>
            <a:ext cx="3888359" cy="3167021"/>
          </a:xfrm>
          <a:prstGeom prst="rect">
            <a:avLst/>
          </a:prstGeom>
        </p:spPr>
      </p:pic>
      <p:pic>
        <p:nvPicPr>
          <p:cNvPr id="9" name="Content Placeholder 10"/>
          <p:cNvPicPr>
            <a:picLocks noChangeAspect="1"/>
          </p:cNvPicPr>
          <p:nvPr/>
        </p:nvPicPr>
        <p:blipFill rotWithShape="1">
          <a:blip r:embed="rId6" cstate="email">
            <a:extLst>
              <a:ext uri="{28A0092B-C50C-407E-A947-70E740481C1C}">
                <a14:useLocalDpi xmlns:a14="http://schemas.microsoft.com/office/drawing/2010/main"/>
              </a:ext>
            </a:extLst>
          </a:blip>
          <a:srcRect l="-1381" b="-1381"/>
          <a:stretch/>
        </p:blipFill>
        <p:spPr>
          <a:xfrm>
            <a:off x="3388208" y="3171753"/>
            <a:ext cx="2374158" cy="2842302"/>
          </a:xfrm>
          <a:prstGeom prst="rect">
            <a:avLst/>
          </a:prstGeom>
        </p:spPr>
      </p:pic>
      <p:sp>
        <p:nvSpPr>
          <p:cNvPr id="10" name="Rectangle 9"/>
          <p:cNvSpPr/>
          <p:nvPr/>
        </p:nvSpPr>
        <p:spPr>
          <a:xfrm>
            <a:off x="-3363" y="2692635"/>
            <a:ext cx="9144000" cy="541632"/>
          </a:xfrm>
          <a:prstGeom prst="rect">
            <a:avLst/>
          </a:prstGeom>
          <a:solidFill>
            <a:srgbClr val="00B4E7"/>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dirty="0">
              <a:solidFill>
                <a:srgbClr val="E7E7E8"/>
              </a:solidFill>
            </a:endParaRPr>
          </a:p>
        </p:txBody>
      </p:sp>
      <p:sp>
        <p:nvSpPr>
          <p:cNvPr id="11" name="Title 7"/>
          <p:cNvSpPr txBox="1">
            <a:spLocks/>
          </p:cNvSpPr>
          <p:nvPr/>
        </p:nvSpPr>
        <p:spPr>
          <a:xfrm>
            <a:off x="237066" y="2691095"/>
            <a:ext cx="8686800" cy="657087"/>
          </a:xfrm>
          <a:prstGeom prst="rect">
            <a:avLst/>
          </a:prstGeom>
          <a:noFill/>
          <a:effectLst/>
        </p:spPr>
        <p:txBody>
          <a:bodyPr lIns="0" tIns="0" rIns="0" bIns="0" anchor="t" anchorCtr="0">
            <a:noAutofit/>
          </a:bodyPr>
          <a:lstStyle>
            <a:lvl1pPr algn="l" defTabSz="457200" rtl="0" eaLnBrk="1" latinLnBrk="0" hangingPunct="1">
              <a:spcBef>
                <a:spcPct val="0"/>
              </a:spcBef>
              <a:buNone/>
              <a:defRPr sz="3600" b="0" i="0" kern="1200">
                <a:solidFill>
                  <a:schemeClr val="bg1"/>
                </a:solidFill>
                <a:latin typeface="Arial Narrow"/>
                <a:ea typeface="+mj-ea"/>
                <a:cs typeface="Arial Narrow"/>
              </a:defRPr>
            </a:lvl1pPr>
          </a:lstStyle>
          <a:p>
            <a:pPr algn="ctr"/>
            <a:r>
              <a:rPr lang="en-US" altLang="en-US" sz="3200" dirty="0">
                <a:latin typeface="Arial Narrow" pitchFamily="34" charset="0"/>
                <a:ea typeface="ＭＳ Ｐゴシック" pitchFamily="34" charset="-128"/>
              </a:rPr>
              <a:t>The Early Years</a:t>
            </a:r>
            <a:endParaRPr lang="en-US" sz="3200" dirty="0"/>
          </a:p>
        </p:txBody>
      </p:sp>
      <p:sp>
        <p:nvSpPr>
          <p:cNvPr id="13" name="Subtitle 2"/>
          <p:cNvSpPr txBox="1">
            <a:spLocks/>
          </p:cNvSpPr>
          <p:nvPr/>
        </p:nvSpPr>
        <p:spPr>
          <a:xfrm>
            <a:off x="2517775" y="6238875"/>
            <a:ext cx="6400800" cy="514350"/>
          </a:xfrm>
          <a:prstGeom prst="rect">
            <a:avLst/>
          </a:prstGeom>
        </p:spPr>
        <p:txBody>
          <a:bodyPr>
            <a:normAutofit/>
          </a:bodyPr>
          <a:lstStyle>
            <a:lvl1pPr marL="0" indent="0" algn="l" defTabSz="457200" rtl="0" eaLnBrk="1" latinLnBrk="0" hangingPunct="1">
              <a:spcBef>
                <a:spcPct val="20000"/>
              </a:spcBef>
              <a:buFontTx/>
              <a:buNone/>
              <a:defRPr sz="3200" b="1" i="0" kern="1200">
                <a:solidFill>
                  <a:srgbClr val="01B4E7"/>
                </a:solidFill>
                <a:latin typeface="Arial Narrow"/>
                <a:ea typeface="+mn-ea"/>
                <a:cs typeface="Arial Narrow"/>
              </a:defRPr>
            </a:lvl1pPr>
            <a:lvl2pPr marL="742950" indent="-285750" algn="l" defTabSz="457200" rtl="0" eaLnBrk="1" latinLnBrk="0" hangingPunct="1">
              <a:spcBef>
                <a:spcPct val="20000"/>
              </a:spcBef>
              <a:buFont typeface="Arial"/>
              <a:buChar char="–"/>
              <a:defRPr sz="2800" b="1" i="0" kern="1200">
                <a:solidFill>
                  <a:srgbClr val="16316B"/>
                </a:solidFill>
                <a:latin typeface="Arial Narrow"/>
                <a:ea typeface="+mn-ea"/>
                <a:cs typeface="Arial Narrow"/>
              </a:defRPr>
            </a:lvl2pPr>
            <a:lvl3pPr marL="1143000" indent="-228600" algn="l" defTabSz="457200" rtl="0" eaLnBrk="1" latinLnBrk="0" hangingPunct="1">
              <a:spcBef>
                <a:spcPct val="20000"/>
              </a:spcBef>
              <a:buFont typeface="Arial"/>
              <a:buChar char="•"/>
              <a:defRPr sz="2400" b="1" i="0" kern="1200">
                <a:solidFill>
                  <a:srgbClr val="16316B"/>
                </a:solidFill>
                <a:latin typeface="Arial Narrow"/>
                <a:ea typeface="+mn-ea"/>
                <a:cs typeface="Arial Narrow"/>
              </a:defRPr>
            </a:lvl3pPr>
            <a:lvl4pPr marL="16002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4pPr>
            <a:lvl5pPr marL="20574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endParaRPr lang="en-US" sz="1400" dirty="0"/>
          </a:p>
        </p:txBody>
      </p:sp>
      <p:sp>
        <p:nvSpPr>
          <p:cNvPr id="15" name="Subtitle 2">
            <a:extLst>
              <a:ext uri="{FF2B5EF4-FFF2-40B4-BE49-F238E27FC236}">
                <a16:creationId xmlns:a16="http://schemas.microsoft.com/office/drawing/2014/main" id="{054F3F8D-F56C-4E15-8558-5C43D729103F}"/>
              </a:ext>
            </a:extLst>
          </p:cNvPr>
          <p:cNvSpPr txBox="1">
            <a:spLocks/>
          </p:cNvSpPr>
          <p:nvPr/>
        </p:nvSpPr>
        <p:spPr>
          <a:xfrm>
            <a:off x="5395617" y="6276583"/>
            <a:ext cx="3573577" cy="514350"/>
          </a:xfrm>
          <a:prstGeom prst="rect">
            <a:avLst/>
          </a:prstGeom>
        </p:spPr>
        <p:txBody>
          <a:bodyPr>
            <a:normAutofit/>
          </a:bodyPr>
          <a:lstStyle>
            <a:lvl1pPr marL="0" indent="0" algn="l" defTabSz="457200" rtl="0" eaLnBrk="1" latinLnBrk="0" hangingPunct="1">
              <a:spcBef>
                <a:spcPct val="20000"/>
              </a:spcBef>
              <a:buFontTx/>
              <a:buNone/>
              <a:defRPr sz="3200" b="1" i="0" kern="1200">
                <a:solidFill>
                  <a:srgbClr val="01B4E7"/>
                </a:solidFill>
                <a:latin typeface="Arial Narrow"/>
                <a:ea typeface="+mn-ea"/>
                <a:cs typeface="Arial Narrow"/>
              </a:defRPr>
            </a:lvl1pPr>
            <a:lvl2pPr marL="742950" indent="-285750" algn="l" defTabSz="457200" rtl="0" eaLnBrk="1" latinLnBrk="0" hangingPunct="1">
              <a:spcBef>
                <a:spcPct val="20000"/>
              </a:spcBef>
              <a:buFont typeface="Arial"/>
              <a:buChar char="–"/>
              <a:defRPr sz="2800" b="1" i="0" kern="1200">
                <a:solidFill>
                  <a:srgbClr val="16316B"/>
                </a:solidFill>
                <a:latin typeface="Arial Narrow"/>
                <a:ea typeface="+mn-ea"/>
                <a:cs typeface="Arial Narrow"/>
              </a:defRPr>
            </a:lvl2pPr>
            <a:lvl3pPr marL="1143000" indent="-228600" algn="l" defTabSz="457200" rtl="0" eaLnBrk="1" latinLnBrk="0" hangingPunct="1">
              <a:spcBef>
                <a:spcPct val="20000"/>
              </a:spcBef>
              <a:buFont typeface="Arial"/>
              <a:buChar char="•"/>
              <a:defRPr sz="2400" b="1" i="0" kern="1200">
                <a:solidFill>
                  <a:srgbClr val="16316B"/>
                </a:solidFill>
                <a:latin typeface="Arial Narrow"/>
                <a:ea typeface="+mn-ea"/>
                <a:cs typeface="Arial Narrow"/>
              </a:defRPr>
            </a:lvl3pPr>
            <a:lvl4pPr marL="16002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4pPr>
            <a:lvl5pPr marL="20574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400" dirty="0"/>
              <a:t>105 YEARS OF DOING GOOD IN THE WORLD</a:t>
            </a:r>
          </a:p>
        </p:txBody>
      </p:sp>
    </p:spTree>
    <p:extLst>
      <p:ext uri="{BB962C8B-B14F-4D97-AF65-F5344CB8AC3E}">
        <p14:creationId xmlns:p14="http://schemas.microsoft.com/office/powerpoint/2010/main" val="3269532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353946" y="1600200"/>
            <a:ext cx="4260327" cy="4525963"/>
          </a:xfrm>
        </p:spPr>
        <p:txBody>
          <a:bodyPr>
            <a:normAutofit/>
          </a:bodyPr>
          <a:lstStyle/>
          <a:p>
            <a:pPr marL="0" indent="0">
              <a:buFont typeface="Arial" pitchFamily="34" charset="0"/>
              <a:buNone/>
            </a:pPr>
            <a:r>
              <a:rPr lang="en-US" altLang="en-US" sz="2000" dirty="0">
                <a:latin typeface="Georgia" pitchFamily="18" charset="0"/>
                <a:ea typeface="ＭＳ Ｐゴシック" pitchFamily="34" charset="-128"/>
              </a:rPr>
              <a:t>It seems eminently proper that we should accept endowments for the purpose of </a:t>
            </a:r>
            <a:r>
              <a:rPr lang="en-US" altLang="en-US" sz="2000" b="1" dirty="0">
                <a:latin typeface="Georgia" pitchFamily="18" charset="0"/>
                <a:ea typeface="ＭＳ Ｐゴシック" pitchFamily="34" charset="-128"/>
              </a:rPr>
              <a:t>doing good in the world,</a:t>
            </a:r>
            <a:r>
              <a:rPr lang="en-US" altLang="en-US" sz="2000" dirty="0">
                <a:latin typeface="Georgia" pitchFamily="18" charset="0"/>
                <a:ea typeface="ＭＳ Ｐゴシック" pitchFamily="34" charset="-128"/>
              </a:rPr>
              <a:t> in charitable, educational or other avenues of community progress …</a:t>
            </a:r>
          </a:p>
          <a:p>
            <a:pPr marL="0" indent="0">
              <a:buFont typeface="Arial" pitchFamily="34" charset="0"/>
              <a:buNone/>
            </a:pPr>
            <a:r>
              <a:rPr lang="en-US" altLang="en-US" sz="2000" dirty="0">
                <a:latin typeface="Georgia" pitchFamily="18" charset="0"/>
                <a:ea typeface="ＭＳ Ｐゴシック" pitchFamily="34" charset="-128"/>
              </a:rPr>
              <a:t>			— Arch Klumph, 1917</a:t>
            </a:r>
          </a:p>
        </p:txBody>
      </p:sp>
      <p:pic>
        <p:nvPicPr>
          <p:cNvPr id="6" name="Content Placeholder 5"/>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4839423" y="1687512"/>
            <a:ext cx="3567977" cy="4438651"/>
          </a:xfrm>
        </p:spPr>
      </p:pic>
      <p:sp>
        <p:nvSpPr>
          <p:cNvPr id="3" name="Title 2"/>
          <p:cNvSpPr>
            <a:spLocks noGrp="1"/>
          </p:cNvSpPr>
          <p:nvPr>
            <p:ph type="title"/>
          </p:nvPr>
        </p:nvSpPr>
        <p:spPr>
          <a:xfrm>
            <a:off x="384632" y="192999"/>
            <a:ext cx="7391400" cy="487362"/>
          </a:xfrm>
        </p:spPr>
        <p:txBody>
          <a:bodyPr>
            <a:noAutofit/>
          </a:bodyPr>
          <a:lstStyle/>
          <a:p>
            <a:r>
              <a:rPr lang="en-US" altLang="en-US" sz="3200" b="0" cap="all" dirty="0">
                <a:latin typeface="Arial Narrow" pitchFamily="34" charset="0"/>
                <a:ea typeface="ＭＳ Ｐゴシック" pitchFamily="34" charset="-128"/>
              </a:rPr>
              <a:t>Arch Klumph’s Vision — 1917</a:t>
            </a:r>
            <a:endParaRPr lang="en-US" sz="3200" b="0" cap="all" dirty="0"/>
          </a:p>
        </p:txBody>
      </p:sp>
      <p:sp>
        <p:nvSpPr>
          <p:cNvPr id="5" name="Subtitle 2">
            <a:extLst>
              <a:ext uri="{FF2B5EF4-FFF2-40B4-BE49-F238E27FC236}">
                <a16:creationId xmlns:a16="http://schemas.microsoft.com/office/drawing/2014/main" id="{80D8A53C-5D61-462B-AF4A-11C89E57086E}"/>
              </a:ext>
            </a:extLst>
          </p:cNvPr>
          <p:cNvSpPr txBox="1">
            <a:spLocks/>
          </p:cNvSpPr>
          <p:nvPr/>
        </p:nvSpPr>
        <p:spPr>
          <a:xfrm>
            <a:off x="5395617" y="6238875"/>
            <a:ext cx="3573577" cy="514350"/>
          </a:xfrm>
          <a:prstGeom prst="rect">
            <a:avLst/>
          </a:prstGeom>
        </p:spPr>
        <p:txBody>
          <a:bodyPr>
            <a:normAutofit/>
          </a:bodyPr>
          <a:lstStyle>
            <a:lvl1pPr marL="0" indent="0" algn="l" defTabSz="457200" rtl="0" eaLnBrk="1" latinLnBrk="0" hangingPunct="1">
              <a:spcBef>
                <a:spcPct val="20000"/>
              </a:spcBef>
              <a:buFontTx/>
              <a:buNone/>
              <a:defRPr sz="3200" b="1" i="0" kern="1200">
                <a:solidFill>
                  <a:srgbClr val="01B4E7"/>
                </a:solidFill>
                <a:latin typeface="Arial Narrow"/>
                <a:ea typeface="+mn-ea"/>
                <a:cs typeface="Arial Narrow"/>
              </a:defRPr>
            </a:lvl1pPr>
            <a:lvl2pPr marL="742950" indent="-285750" algn="l" defTabSz="457200" rtl="0" eaLnBrk="1" latinLnBrk="0" hangingPunct="1">
              <a:spcBef>
                <a:spcPct val="20000"/>
              </a:spcBef>
              <a:buFont typeface="Arial"/>
              <a:buChar char="–"/>
              <a:defRPr sz="2800" b="1" i="0" kern="1200">
                <a:solidFill>
                  <a:srgbClr val="16316B"/>
                </a:solidFill>
                <a:latin typeface="Arial Narrow"/>
                <a:ea typeface="+mn-ea"/>
                <a:cs typeface="Arial Narrow"/>
              </a:defRPr>
            </a:lvl2pPr>
            <a:lvl3pPr marL="1143000" indent="-228600" algn="l" defTabSz="457200" rtl="0" eaLnBrk="1" latinLnBrk="0" hangingPunct="1">
              <a:spcBef>
                <a:spcPct val="20000"/>
              </a:spcBef>
              <a:buFont typeface="Arial"/>
              <a:buChar char="•"/>
              <a:defRPr sz="2400" b="1" i="0" kern="1200">
                <a:solidFill>
                  <a:srgbClr val="16316B"/>
                </a:solidFill>
                <a:latin typeface="Arial Narrow"/>
                <a:ea typeface="+mn-ea"/>
                <a:cs typeface="Arial Narrow"/>
              </a:defRPr>
            </a:lvl3pPr>
            <a:lvl4pPr marL="16002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4pPr>
            <a:lvl5pPr marL="20574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400" dirty="0"/>
              <a:t>105 YEARS OF DOING GOOD IN THE WORLD</a:t>
            </a:r>
          </a:p>
        </p:txBody>
      </p:sp>
    </p:spTree>
    <p:extLst>
      <p:ext uri="{BB962C8B-B14F-4D97-AF65-F5344CB8AC3E}">
        <p14:creationId xmlns:p14="http://schemas.microsoft.com/office/powerpoint/2010/main" val="3216165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AB305F7-258E-4802-A943-9EA9A6A749FD}"/>
              </a:ext>
            </a:extLst>
          </p:cNvPr>
          <p:cNvSpPr>
            <a:spLocks noGrp="1"/>
          </p:cNvSpPr>
          <p:nvPr>
            <p:ph type="title"/>
          </p:nvPr>
        </p:nvSpPr>
        <p:spPr>
          <a:xfrm>
            <a:off x="1086913" y="311085"/>
            <a:ext cx="7204226" cy="1299271"/>
          </a:xfrm>
        </p:spPr>
        <p:txBody>
          <a:bodyPr>
            <a:normAutofit/>
          </a:bodyPr>
          <a:lstStyle/>
          <a:p>
            <a:pPr algn="ctr"/>
            <a:r>
              <a:rPr lang="en-US" sz="2000" b="1" dirty="0">
                <a:latin typeface="Tahoma" panose="020B0604030504040204" pitchFamily="34" charset="0"/>
                <a:ea typeface="Tahoma" panose="020B0604030504040204" pitchFamily="34" charset="0"/>
                <a:cs typeface="Tahoma" panose="020B0604030504040204" pitchFamily="34" charset="0"/>
              </a:rPr>
              <a:t>The “Father of the Rotary Foundation”</a:t>
            </a:r>
            <a:br>
              <a:rPr lang="en-US" sz="2000" b="1" dirty="0">
                <a:latin typeface="Tahoma" panose="020B0604030504040204" pitchFamily="34" charset="0"/>
                <a:ea typeface="Tahoma" panose="020B0604030504040204" pitchFamily="34" charset="0"/>
                <a:cs typeface="Tahoma" panose="020B0604030504040204" pitchFamily="34" charset="0"/>
              </a:rPr>
            </a:br>
            <a:br>
              <a:rPr lang="en-US" altLang="en-US" sz="1200" dirty="0">
                <a:latin typeface="Tahoma" panose="020B0604030504040204" pitchFamily="34" charset="0"/>
                <a:ea typeface="Tahoma" panose="020B0604030504040204" pitchFamily="34" charset="0"/>
                <a:cs typeface="Tahoma" panose="020B0604030504040204" pitchFamily="34" charset="0"/>
              </a:rPr>
            </a:br>
            <a:r>
              <a:rPr lang="en-US" altLang="en-US" sz="1400" dirty="0">
                <a:latin typeface="Tahoma" panose="020B0604030504040204" pitchFamily="34" charset="0"/>
                <a:ea typeface="Tahoma" panose="020B0604030504040204" pitchFamily="34" charset="0"/>
                <a:cs typeface="Tahoma" panose="020B0604030504040204" pitchFamily="34" charset="0"/>
              </a:rPr>
              <a:t>is </a:t>
            </a:r>
            <a:r>
              <a:rPr lang="en-US" alt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because </a:t>
            </a:r>
            <a:r>
              <a:rPr lang="en-US" altLang="en-US" sz="1400" dirty="0">
                <a:latin typeface="Tahoma" panose="020B0604030504040204" pitchFamily="34" charset="0"/>
                <a:ea typeface="Tahoma" panose="020B0604030504040204" pitchFamily="34" charset="0"/>
                <a:cs typeface="Tahoma" panose="020B0604030504040204" pitchFamily="34" charset="0"/>
              </a:rPr>
              <a:t>Arch Klumph </a:t>
            </a:r>
            <a:r>
              <a:rPr lang="en-US" alt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had the vision of </a:t>
            </a:r>
            <a:br>
              <a:rPr lang="en-US" alt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br>
            <a:br>
              <a:rPr lang="en-US" alt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br>
            <a:r>
              <a:rPr lang="en-US" alt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a Rotary endowment fund and the dedication to bring this dream to life.</a:t>
            </a: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057B8C24-6599-4CA0-B59F-449DE8FECBD3}"/>
              </a:ext>
            </a:extLst>
          </p:cNvPr>
          <p:cNvSpPr>
            <a:spLocks noGrp="1"/>
          </p:cNvSpPr>
          <p:nvPr>
            <p:ph sz="half" idx="1"/>
          </p:nvPr>
        </p:nvSpPr>
        <p:spPr/>
        <p:txBody>
          <a:bodyPr>
            <a:normAutofit fontScale="70000" lnSpcReduction="20000"/>
          </a:bodyPr>
          <a:lstStyle/>
          <a:p>
            <a:pPr marL="0" indent="0">
              <a:buNone/>
            </a:pPr>
            <a:r>
              <a:rPr lang="en-US" altLang="en-US" dirty="0">
                <a:solidFill>
                  <a:srgbClr val="000000"/>
                </a:solidFill>
                <a:latin typeface="Arial" pitchFamily="34" charset="0"/>
                <a:ea typeface="ＭＳ Ｐゴシック" pitchFamily="34" charset="-128"/>
                <a:cs typeface="ヒラギノ角ゴ Pro W3" pitchFamily="-84" charset="-128"/>
              </a:rPr>
              <a:t> </a:t>
            </a:r>
          </a:p>
          <a:p>
            <a:pPr marL="0" indent="0">
              <a:buNone/>
            </a:pPr>
            <a:endParaRPr lang="en-US" altLang="en-US" b="1" u="sng" dirty="0">
              <a:solidFill>
                <a:srgbClr val="000000"/>
              </a:solidFill>
              <a:latin typeface="Arial" pitchFamily="34" charset="0"/>
              <a:ea typeface="ＭＳ Ｐゴシック" pitchFamily="34" charset="-128"/>
              <a:cs typeface="ヒラギノ角ゴ Pro W3" pitchFamily="-84" charset="-128"/>
            </a:endParaRPr>
          </a:p>
          <a:p>
            <a:pPr marL="0" indent="0">
              <a:buNone/>
            </a:pPr>
            <a:endParaRPr lang="en-US" altLang="en-US" b="1" u="sng" dirty="0">
              <a:solidFill>
                <a:srgbClr val="000000"/>
              </a:solidFill>
              <a:latin typeface="Arial" pitchFamily="34" charset="0"/>
              <a:ea typeface="ＭＳ Ｐゴシック" pitchFamily="34" charset="-128"/>
              <a:cs typeface="ヒラギノ角ゴ Pro W3" pitchFamily="-84" charset="-128"/>
            </a:endParaRPr>
          </a:p>
          <a:p>
            <a:pPr marL="0" indent="0">
              <a:buNone/>
            </a:pPr>
            <a:endParaRPr lang="en-US" altLang="en-US" b="1" u="sng" dirty="0">
              <a:solidFill>
                <a:srgbClr val="000000"/>
              </a:solidFill>
              <a:latin typeface="Arial" pitchFamily="34" charset="0"/>
              <a:ea typeface="ＭＳ Ｐゴシック" pitchFamily="34" charset="-128"/>
              <a:cs typeface="ヒラギノ角ゴ Pro W3" pitchFamily="-84" charset="-128"/>
            </a:endParaRPr>
          </a:p>
          <a:p>
            <a:pPr marL="0" indent="0">
              <a:buNone/>
            </a:pPr>
            <a:endParaRPr lang="en-US" altLang="en-US" b="1" u="sng" dirty="0">
              <a:solidFill>
                <a:srgbClr val="000000"/>
              </a:solidFill>
              <a:latin typeface="Arial" pitchFamily="34" charset="0"/>
              <a:ea typeface="ＭＳ Ｐゴシック" pitchFamily="34" charset="-128"/>
              <a:cs typeface="ヒラギノ角ゴ Pro W3" pitchFamily="-84" charset="-128"/>
            </a:endParaRPr>
          </a:p>
          <a:p>
            <a:pPr marL="0" indent="0">
              <a:buNone/>
            </a:pPr>
            <a:endParaRPr lang="en-US" altLang="en-US" b="1" u="sng" dirty="0">
              <a:solidFill>
                <a:srgbClr val="000000"/>
              </a:solidFill>
              <a:latin typeface="Arial" pitchFamily="34" charset="0"/>
              <a:ea typeface="ＭＳ Ｐゴシック" pitchFamily="34" charset="-128"/>
              <a:cs typeface="ヒラギノ角ゴ Pro W3" pitchFamily="-84" charset="-128"/>
            </a:endParaRPr>
          </a:p>
          <a:p>
            <a:endParaRPr lang="en-US" dirty="0"/>
          </a:p>
        </p:txBody>
      </p:sp>
      <p:sp>
        <p:nvSpPr>
          <p:cNvPr id="10" name="Content Placeholder 9">
            <a:extLst>
              <a:ext uri="{FF2B5EF4-FFF2-40B4-BE49-F238E27FC236}">
                <a16:creationId xmlns:a16="http://schemas.microsoft.com/office/drawing/2014/main" id="{90589A48-AD0F-4EBF-BD2E-9E021E4BD9C4}"/>
              </a:ext>
            </a:extLst>
          </p:cNvPr>
          <p:cNvSpPr>
            <a:spLocks noGrp="1"/>
          </p:cNvSpPr>
          <p:nvPr>
            <p:ph sz="half" idx="2"/>
          </p:nvPr>
        </p:nvSpPr>
        <p:spPr>
          <a:xfrm>
            <a:off x="3694471" y="2002780"/>
            <a:ext cx="4599722" cy="3448594"/>
          </a:xfrm>
        </p:spPr>
        <p:txBody>
          <a:bodyPr>
            <a:normAutofit fontScale="70000" lnSpcReduction="20000"/>
          </a:bodyPr>
          <a:lstStyle/>
          <a:p>
            <a:pPr marL="0" indent="0">
              <a:buNone/>
            </a:pPr>
            <a:endParaRPr lang="en-US" altLang="en-US" sz="1350" u="sng"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altLang="en-US" sz="1800" u="sng" dirty="0">
                <a:solidFill>
                  <a:srgbClr val="000000"/>
                </a:solidFill>
                <a:latin typeface="Tahoma" panose="020B0604030504040204" pitchFamily="34" charset="0"/>
                <a:ea typeface="Tahoma" panose="020B0604030504040204" pitchFamily="34" charset="0"/>
                <a:cs typeface="Tahoma" panose="020B0604030504040204" pitchFamily="34" charset="0"/>
              </a:rPr>
              <a:t>Although Arch believed strongly in the need for the Foundation, he emphasized that all contributions should be voluntary. </a:t>
            </a:r>
            <a:r>
              <a:rPr lang="en-US" altLang="en-US" sz="1800" u="sng" dirty="0">
                <a:solidFill>
                  <a:srgbClr val="000000"/>
                </a:solidFill>
                <a:highlight>
                  <a:srgbClr val="FFFF00"/>
                </a:highlight>
                <a:latin typeface="Tahoma" panose="020B0604030504040204" pitchFamily="34" charset="0"/>
                <a:ea typeface="Tahoma" panose="020B0604030504040204" pitchFamily="34" charset="0"/>
                <a:cs typeface="Tahoma" panose="020B0604030504040204" pitchFamily="34" charset="0"/>
              </a:rPr>
              <a:t>He did not want Rotarians to view the Foundation as a tax or assessment on clubs or members,</a:t>
            </a:r>
            <a:r>
              <a:rPr lang="en-US" altLang="en-US" sz="1800" u="sng" dirty="0">
                <a:solidFill>
                  <a:srgbClr val="000000"/>
                </a:solidFill>
                <a:latin typeface="Tahoma" panose="020B0604030504040204" pitchFamily="34" charset="0"/>
                <a:ea typeface="Tahoma" panose="020B0604030504040204" pitchFamily="34" charset="0"/>
                <a:cs typeface="Tahoma" panose="020B0604030504040204" pitchFamily="34" charset="0"/>
              </a:rPr>
              <a:t> which would have violated the association’s constitution. </a:t>
            </a:r>
          </a:p>
          <a:p>
            <a:pPr marL="0" indent="0" algn="ctr">
              <a:buNone/>
            </a:pPr>
            <a:endParaRPr lang="en-US" sz="1800" u="sng"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en-US" sz="1800" u="sng"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1800" u="sng" dirty="0">
                <a:solidFill>
                  <a:srgbClr val="FF0000"/>
                </a:solidFill>
                <a:latin typeface="Tahoma" panose="020B0604030504040204" pitchFamily="34" charset="0"/>
                <a:ea typeface="Tahoma" panose="020B0604030504040204" pitchFamily="34" charset="0"/>
                <a:cs typeface="Tahoma" panose="020B0604030504040204" pitchFamily="34" charset="0"/>
              </a:rPr>
              <a:t>Our job is:</a:t>
            </a:r>
          </a:p>
          <a:p>
            <a:pPr marL="0" indent="0" algn="ctr">
              <a:buNone/>
            </a:pPr>
            <a:r>
              <a:rPr lang="en-US" b="1" dirty="0">
                <a:latin typeface="Tahoma" panose="020B0604030504040204" pitchFamily="34" charset="0"/>
                <a:ea typeface="Tahoma" panose="020B0604030504040204" pitchFamily="34" charset="0"/>
                <a:cs typeface="Tahoma" panose="020B0604030504040204" pitchFamily="34" charset="0"/>
              </a:rPr>
              <a:t> - to </a:t>
            </a:r>
            <a:r>
              <a:rPr lang="en-US" b="1" u="sng" dirty="0">
                <a:latin typeface="Tahoma" panose="020B0604030504040204" pitchFamily="34" charset="0"/>
                <a:ea typeface="Tahoma" panose="020B0604030504040204" pitchFamily="34" charset="0"/>
                <a:cs typeface="Tahoma" panose="020B0604030504040204" pitchFamily="34" charset="0"/>
              </a:rPr>
              <a:t>create</a:t>
            </a:r>
            <a:r>
              <a:rPr lang="en-US" b="1" dirty="0">
                <a:latin typeface="Tahoma" panose="020B0604030504040204" pitchFamily="34" charset="0"/>
                <a:ea typeface="Tahoma" panose="020B0604030504040204" pitchFamily="34" charset="0"/>
                <a:cs typeface="Tahoma" panose="020B0604030504040204" pitchFamily="34" charset="0"/>
              </a:rPr>
              <a:t> a living Legacy of a  GIVING &amp; GRANT CULTURE in our clubs</a:t>
            </a:r>
          </a:p>
          <a:p>
            <a:pPr marL="0" indent="0" algn="ctr">
              <a:buNone/>
            </a:pPr>
            <a:r>
              <a:rPr lang="en-US" b="1" dirty="0">
                <a:latin typeface="Tahoma" panose="020B0604030504040204" pitchFamily="34" charset="0"/>
                <a:ea typeface="Tahoma" panose="020B0604030504040204" pitchFamily="34" charset="0"/>
                <a:cs typeface="Tahoma" panose="020B0604030504040204" pitchFamily="34" charset="0"/>
              </a:rPr>
              <a:t>-  to </a:t>
            </a:r>
            <a:r>
              <a:rPr lang="en-US" b="1" u="sng" dirty="0">
                <a:latin typeface="Tahoma" panose="020B0604030504040204" pitchFamily="34" charset="0"/>
                <a:ea typeface="Tahoma" panose="020B0604030504040204" pitchFamily="34" charset="0"/>
                <a:cs typeface="Tahoma" panose="020B0604030504040204" pitchFamily="34" charset="0"/>
              </a:rPr>
              <a:t>inspire</a:t>
            </a:r>
            <a:r>
              <a:rPr lang="en-US" b="1" dirty="0">
                <a:latin typeface="Tahoma" panose="020B0604030504040204" pitchFamily="34" charset="0"/>
                <a:ea typeface="Tahoma" panose="020B0604030504040204" pitchFamily="34" charset="0"/>
                <a:cs typeface="Tahoma" panose="020B0604030504040204" pitchFamily="34" charset="0"/>
              </a:rPr>
              <a:t> the SPIRIT &amp; share the ART OF GIVING</a:t>
            </a:r>
          </a:p>
          <a:p>
            <a:pPr marL="0" indent="0">
              <a:buNone/>
            </a:pPr>
            <a:endParaRPr lang="en-US" dirty="0"/>
          </a:p>
        </p:txBody>
      </p:sp>
      <p:pic>
        <p:nvPicPr>
          <p:cNvPr id="11" name="Content Placeholder 5">
            <a:extLst>
              <a:ext uri="{FF2B5EF4-FFF2-40B4-BE49-F238E27FC236}">
                <a16:creationId xmlns:a16="http://schemas.microsoft.com/office/drawing/2014/main" id="{772020EE-7F00-424E-B42A-45EC5818B4A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86913" y="2414691"/>
            <a:ext cx="2312965" cy="2877385"/>
          </a:xfrm>
          <a:prstGeom prst="rect">
            <a:avLst/>
          </a:prstGeom>
        </p:spPr>
      </p:pic>
    </p:spTree>
    <p:extLst>
      <p:ext uri="{BB962C8B-B14F-4D97-AF65-F5344CB8AC3E}">
        <p14:creationId xmlns:p14="http://schemas.microsoft.com/office/powerpoint/2010/main" val="277378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09" y="915893"/>
            <a:ext cx="9145309" cy="5049931"/>
          </a:xfrm>
          <a:prstGeom prst="rect">
            <a:avLst/>
          </a:prstGeom>
          <a:solidFill>
            <a:srgbClr val="BCB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5" name="Content Placeholder 4"/>
          <p:cNvPicPr>
            <a:picLocks noGrp="1" noChangeAspect="1"/>
          </p:cNvPicPr>
          <p:nvPr>
            <p:ph sz="half" idx="4294967295"/>
          </p:nvPr>
        </p:nvPicPr>
        <p:blipFill rotWithShape="1">
          <a:blip r:embed="rId3" cstate="email">
            <a:extLst>
              <a:ext uri="{28A0092B-C50C-407E-A947-70E740481C1C}">
                <a14:useLocalDpi xmlns:a14="http://schemas.microsoft.com/office/drawing/2010/main"/>
              </a:ext>
            </a:extLst>
          </a:blip>
          <a:srcRect/>
          <a:stretch/>
        </p:blipFill>
        <p:spPr>
          <a:xfrm>
            <a:off x="1041401" y="994595"/>
            <a:ext cx="7078406" cy="4971230"/>
          </a:xfrm>
          <a:effectLst/>
        </p:spPr>
      </p:pic>
      <p:sp>
        <p:nvSpPr>
          <p:cNvPr id="2" name="Content Placeholder 1"/>
          <p:cNvSpPr>
            <a:spLocks noGrp="1"/>
          </p:cNvSpPr>
          <p:nvPr>
            <p:ph idx="1"/>
          </p:nvPr>
        </p:nvSpPr>
        <p:spPr>
          <a:xfrm>
            <a:off x="464939" y="5510551"/>
            <a:ext cx="8229600" cy="880533"/>
          </a:xfrm>
        </p:spPr>
        <p:txBody>
          <a:bodyPr>
            <a:normAutofit/>
          </a:bodyPr>
          <a:lstStyle/>
          <a:p>
            <a:pPr marL="0" indent="0" algn="ctr">
              <a:spcBef>
                <a:spcPts val="600"/>
              </a:spcBef>
              <a:buNone/>
            </a:pPr>
            <a:r>
              <a:rPr lang="en-US" sz="2400" dirty="0">
                <a:solidFill>
                  <a:schemeClr val="bg1"/>
                </a:solidFill>
              </a:rPr>
              <a:t>Rotary’s 1917-18 Board of Directors </a:t>
            </a:r>
          </a:p>
        </p:txBody>
      </p:sp>
      <p:sp>
        <p:nvSpPr>
          <p:cNvPr id="4" name="Title 3"/>
          <p:cNvSpPr>
            <a:spLocks noGrp="1"/>
          </p:cNvSpPr>
          <p:nvPr>
            <p:ph type="title"/>
          </p:nvPr>
        </p:nvSpPr>
        <p:spPr>
          <a:xfrm>
            <a:off x="384632" y="192999"/>
            <a:ext cx="7391400" cy="487362"/>
          </a:xfrm>
        </p:spPr>
        <p:txBody>
          <a:bodyPr>
            <a:noAutofit/>
          </a:bodyPr>
          <a:lstStyle/>
          <a:p>
            <a:r>
              <a:rPr lang="en-US" altLang="en-US" sz="3200" b="0" cap="all" dirty="0">
                <a:latin typeface="Arial Narrow" pitchFamily="34" charset="0"/>
                <a:ea typeface="ＭＳ Ｐゴシック" pitchFamily="34" charset="-128"/>
              </a:rPr>
              <a:t>Arch Klumph’s Vision — 1917</a:t>
            </a:r>
            <a:endParaRPr lang="en-US" sz="3200" b="0" cap="all" dirty="0"/>
          </a:p>
        </p:txBody>
      </p:sp>
      <p:sp>
        <p:nvSpPr>
          <p:cNvPr id="7" name="Subtitle 2">
            <a:extLst>
              <a:ext uri="{FF2B5EF4-FFF2-40B4-BE49-F238E27FC236}">
                <a16:creationId xmlns:a16="http://schemas.microsoft.com/office/drawing/2014/main" id="{12C92A3A-4575-47C3-984C-9D8C4946F19D}"/>
              </a:ext>
            </a:extLst>
          </p:cNvPr>
          <p:cNvSpPr txBox="1">
            <a:spLocks/>
          </p:cNvSpPr>
          <p:nvPr/>
        </p:nvSpPr>
        <p:spPr>
          <a:xfrm>
            <a:off x="5395617" y="6238875"/>
            <a:ext cx="3573577" cy="514350"/>
          </a:xfrm>
          <a:prstGeom prst="rect">
            <a:avLst/>
          </a:prstGeom>
        </p:spPr>
        <p:txBody>
          <a:bodyPr>
            <a:normAutofit/>
          </a:bodyPr>
          <a:lstStyle>
            <a:lvl1pPr marL="0" indent="0" algn="l" defTabSz="457200" rtl="0" eaLnBrk="1" latinLnBrk="0" hangingPunct="1">
              <a:spcBef>
                <a:spcPct val="20000"/>
              </a:spcBef>
              <a:buFontTx/>
              <a:buNone/>
              <a:defRPr sz="3200" b="1" i="0" kern="1200">
                <a:solidFill>
                  <a:srgbClr val="01B4E7"/>
                </a:solidFill>
                <a:latin typeface="Arial Narrow"/>
                <a:ea typeface="+mn-ea"/>
                <a:cs typeface="Arial Narrow"/>
              </a:defRPr>
            </a:lvl1pPr>
            <a:lvl2pPr marL="742950" indent="-285750" algn="l" defTabSz="457200" rtl="0" eaLnBrk="1" latinLnBrk="0" hangingPunct="1">
              <a:spcBef>
                <a:spcPct val="20000"/>
              </a:spcBef>
              <a:buFont typeface="Arial"/>
              <a:buChar char="–"/>
              <a:defRPr sz="2800" b="1" i="0" kern="1200">
                <a:solidFill>
                  <a:srgbClr val="16316B"/>
                </a:solidFill>
                <a:latin typeface="Arial Narrow"/>
                <a:ea typeface="+mn-ea"/>
                <a:cs typeface="Arial Narrow"/>
              </a:defRPr>
            </a:lvl2pPr>
            <a:lvl3pPr marL="1143000" indent="-228600" algn="l" defTabSz="457200" rtl="0" eaLnBrk="1" latinLnBrk="0" hangingPunct="1">
              <a:spcBef>
                <a:spcPct val="20000"/>
              </a:spcBef>
              <a:buFont typeface="Arial"/>
              <a:buChar char="•"/>
              <a:defRPr sz="2400" b="1" i="0" kern="1200">
                <a:solidFill>
                  <a:srgbClr val="16316B"/>
                </a:solidFill>
                <a:latin typeface="Arial Narrow"/>
                <a:ea typeface="+mn-ea"/>
                <a:cs typeface="Arial Narrow"/>
              </a:defRPr>
            </a:lvl3pPr>
            <a:lvl4pPr marL="16002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4pPr>
            <a:lvl5pPr marL="20574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400" dirty="0"/>
              <a:t>105 YEARS OF DOING GOOD IN THE WORLD</a:t>
            </a:r>
          </a:p>
        </p:txBody>
      </p:sp>
    </p:spTree>
    <p:extLst>
      <p:ext uri="{BB962C8B-B14F-4D97-AF65-F5344CB8AC3E}">
        <p14:creationId xmlns:p14="http://schemas.microsoft.com/office/powerpoint/2010/main" val="41681876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28832</TotalTime>
  <Words>5348</Words>
  <Application>Microsoft Office PowerPoint</Application>
  <PresentationFormat>On-screen Show (4:3)</PresentationFormat>
  <Paragraphs>379</Paragraphs>
  <Slides>44</Slides>
  <Notes>40</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44</vt:i4>
      </vt:variant>
    </vt:vector>
  </HeadingPairs>
  <TitlesOfParts>
    <vt:vector size="60" baseType="lpstr">
      <vt:lpstr>Arial</vt:lpstr>
      <vt:lpstr>Arial Narrow</vt:lpstr>
      <vt:lpstr>Arial Narrow Bold</vt:lpstr>
      <vt:lpstr>Bradley Hand ITC</vt:lpstr>
      <vt:lpstr>Calibri</vt:lpstr>
      <vt:lpstr>Freestyle Script</vt:lpstr>
      <vt:lpstr>Georgia</vt:lpstr>
      <vt:lpstr>Open Sans</vt:lpstr>
      <vt:lpstr>Roboto</vt:lpstr>
      <vt:lpstr>Tahoma</vt:lpstr>
      <vt:lpstr>Times New Roman</vt:lpstr>
      <vt:lpstr>Wingdings</vt:lpstr>
      <vt:lpstr>1_Custom Design</vt:lpstr>
      <vt:lpstr>Custom Design</vt:lpstr>
      <vt:lpstr>2_Custom Design</vt:lpstr>
      <vt:lpstr>3_Custom Design</vt:lpstr>
      <vt:lpstr>PowerPoint Presentation</vt:lpstr>
      <vt:lpstr>District 7620 TRF Learning Series  Chapter I - The First Century Of TRF History</vt:lpstr>
      <vt:lpstr>Celebrating a Century of Doing Good in the World</vt:lpstr>
      <vt:lpstr>The Rotary Foundation’s Mission</vt:lpstr>
      <vt:lpstr>Rotary and the United Nations have a shared history of working toward peace and addressing humanitarian issues around the world.</vt:lpstr>
      <vt:lpstr>PowerPoint Presentation</vt:lpstr>
      <vt:lpstr>Arch Klumph’s Vision — 1917</vt:lpstr>
      <vt:lpstr>The “Father of the Rotary Foundation”  is because Arch Klumph had the vision of   a Rotary endowment fund and the dedication to bring this dream to life.</vt:lpstr>
      <vt:lpstr>Arch Klumph’s Vision — 1917</vt:lpstr>
      <vt:lpstr>First Contribution — 1917</vt:lpstr>
      <vt:lpstr>The Rotary Foundation and Trustees — 1928</vt:lpstr>
      <vt:lpstr>First Grant — 1930</vt:lpstr>
      <vt:lpstr>Early Foundation Activities — 1930s </vt:lpstr>
      <vt:lpstr>PowerPoint Presentation</vt:lpstr>
      <vt:lpstr>First Program: Scholarships for Graduate Study — 1947</vt:lpstr>
      <vt:lpstr>Today’s Scholars</vt:lpstr>
      <vt:lpstr>Matching Grants</vt:lpstr>
      <vt:lpstr>Health, Hunger, and Humanity (3-H) Grants — 1978 </vt:lpstr>
      <vt:lpstr>Health, Hunger, and Humanity (3-H)</vt:lpstr>
      <vt:lpstr>Health, Hunger, and Humanity (3-H)</vt:lpstr>
      <vt:lpstr>District Grants</vt:lpstr>
      <vt:lpstr>global Grants</vt:lpstr>
      <vt:lpstr>Global Grants</vt:lpstr>
      <vt:lpstr>PowerPoint Presentation</vt:lpstr>
      <vt:lpstr>The First 3-H Polio Grant — 1979</vt:lpstr>
      <vt:lpstr>PolioPlus — 1985</vt:lpstr>
      <vt:lpstr>PolioPlus Campaign — 1980s</vt:lpstr>
      <vt:lpstr>Global Polio Eradication Initiative — 1988</vt:lpstr>
      <vt:lpstr>National Immunization Days </vt:lpstr>
      <vt:lpstr>POLIOPLUS PARTNERS – 1995</vt:lpstr>
      <vt:lpstr>PowerPoint Presentation</vt:lpstr>
      <vt:lpstr>Contribution History</vt:lpstr>
      <vt:lpstr>PowerPoint Presentation</vt:lpstr>
      <vt:lpstr>PowerPoint Presentation</vt:lpstr>
      <vt:lpstr>Rotary History Women in Rotary</vt:lpstr>
      <vt:lpstr>What can your legacy support?</vt:lpstr>
      <vt:lpstr>Did you know… this is …</vt:lpstr>
      <vt:lpstr>Follow the money –  from Annual Fund to DDF-Share Grant monies</vt:lpstr>
      <vt:lpstr>Worldwide Events</vt:lpstr>
      <vt:lpstr>THE ROTARY ENDOWENT OBJECTIVES AND GROWTH</vt:lpstr>
      <vt:lpstr>District’s strong financial position leads to creation of an endowment fund to benefit district clubs Gift ID: E12224</vt:lpstr>
      <vt:lpstr>PowerPoint Presentation</vt:lpstr>
      <vt:lpstr>MORE History District 7620 Central MD &amp; DC Endowment Fund:  Leaving a Legacy – Serving humanity forever</vt:lpstr>
      <vt:lpstr>WHY IS THE ROTARY FOUNDATION SUCH A BIG DEAL in the world?</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Donor Database Functional Overview</dc:title>
  <dc:creator>Simone Webb</dc:creator>
  <cp:lastModifiedBy>Michael Brown</cp:lastModifiedBy>
  <cp:revision>1297</cp:revision>
  <cp:lastPrinted>2015-11-25T20:41:29Z</cp:lastPrinted>
  <dcterms:created xsi:type="dcterms:W3CDTF">2007-01-17T18:13:17Z</dcterms:created>
  <dcterms:modified xsi:type="dcterms:W3CDTF">2022-03-13T21:56:02Z</dcterms:modified>
</cp:coreProperties>
</file>